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Playpen Sans Bold" charset="0"/>
      <p:regular r:id="rId15"/>
    </p:embeddedFont>
    <p:embeddedFont>
      <p:font typeface="Calibri"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8" d="100"/>
          <a:sy n="58" d="100"/>
        </p:scale>
        <p:origin x="-466"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30/01/2025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30/01/2025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30/01/2025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30/01/2025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30/01/2025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30/01/2025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30/01/2025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4657861" cy="4698977"/>
          </a:xfrm>
          <a:custGeom>
            <a:avLst/>
            <a:gdLst/>
            <a:ahLst/>
            <a:cxnLst/>
            <a:rect l="l" t="t" r="r" b="b"/>
            <a:pathLst>
              <a:path w="4657861" h="4698977">
                <a:moveTo>
                  <a:pt x="0" y="0"/>
                </a:moveTo>
                <a:lnTo>
                  <a:pt x="4657861" y="0"/>
                </a:lnTo>
                <a:lnTo>
                  <a:pt x="4657861" y="4698977"/>
                </a:lnTo>
                <a:lnTo>
                  <a:pt x="0" y="4698977"/>
                </a:lnTo>
                <a:lnTo>
                  <a:pt x="0" y="0"/>
                </a:lnTo>
                <a:close/>
              </a:path>
            </a:pathLst>
          </a:custGeom>
          <a:blipFill>
            <a:blip r:embed="rId3"/>
            <a:stretch>
              <a:fillRect/>
            </a:stretch>
          </a:blipFill>
        </p:spPr>
      </p:sp>
      <p:sp>
        <p:nvSpPr>
          <p:cNvPr id="4" name="Freeform 4"/>
          <p:cNvSpPr/>
          <p:nvPr/>
        </p:nvSpPr>
        <p:spPr>
          <a:xfrm>
            <a:off x="14828873" y="3231435"/>
            <a:ext cx="4526280" cy="8229600"/>
          </a:xfrm>
          <a:custGeom>
            <a:avLst/>
            <a:gdLst/>
            <a:ahLst/>
            <a:cxnLst/>
            <a:rect l="l" t="t" r="r" b="b"/>
            <a:pathLst>
              <a:path w="4526280" h="8229600">
                <a:moveTo>
                  <a:pt x="0" y="0"/>
                </a:moveTo>
                <a:lnTo>
                  <a:pt x="4526280" y="0"/>
                </a:lnTo>
                <a:lnTo>
                  <a:pt x="4526280" y="8229600"/>
                </a:lnTo>
                <a:lnTo>
                  <a:pt x="0" y="8229600"/>
                </a:lnTo>
                <a:lnTo>
                  <a:pt x="0" y="0"/>
                </a:lnTo>
                <a:close/>
              </a:path>
            </a:pathLst>
          </a:custGeom>
          <a:blipFill>
            <a:blip r:embed="rId4"/>
            <a:stretch>
              <a:fillRect/>
            </a:stretch>
          </a:blipFill>
        </p:spPr>
      </p:sp>
      <p:sp>
        <p:nvSpPr>
          <p:cNvPr id="5" name="Freeform 5"/>
          <p:cNvSpPr/>
          <p:nvPr/>
        </p:nvSpPr>
        <p:spPr>
          <a:xfrm rot="-4734906" flipH="1">
            <a:off x="-705197" y="-1154170"/>
            <a:ext cx="4662690" cy="3765122"/>
          </a:xfrm>
          <a:custGeom>
            <a:avLst/>
            <a:gdLst/>
            <a:ahLst/>
            <a:cxnLst/>
            <a:rect l="l" t="t" r="r" b="b"/>
            <a:pathLst>
              <a:path w="4662690" h="3765122">
                <a:moveTo>
                  <a:pt x="4662690" y="0"/>
                </a:moveTo>
                <a:lnTo>
                  <a:pt x="0" y="0"/>
                </a:lnTo>
                <a:lnTo>
                  <a:pt x="0" y="3765122"/>
                </a:lnTo>
                <a:lnTo>
                  <a:pt x="4662690" y="3765122"/>
                </a:lnTo>
                <a:lnTo>
                  <a:pt x="4662690" y="0"/>
                </a:lnTo>
                <a:close/>
              </a:path>
            </a:pathLst>
          </a:custGeom>
          <a:blipFill>
            <a:blip r:embed="rId5"/>
            <a:stretch>
              <a:fillRect/>
            </a:stretch>
          </a:blipFill>
        </p:spPr>
      </p:sp>
      <p:sp>
        <p:nvSpPr>
          <p:cNvPr id="6" name="Freeform 6"/>
          <p:cNvSpPr/>
          <p:nvPr/>
        </p:nvSpPr>
        <p:spPr>
          <a:xfrm>
            <a:off x="15470186" y="0"/>
            <a:ext cx="3578229" cy="7346235"/>
          </a:xfrm>
          <a:custGeom>
            <a:avLst/>
            <a:gdLst/>
            <a:ahLst/>
            <a:cxnLst/>
            <a:rect l="l" t="t" r="r" b="b"/>
            <a:pathLst>
              <a:path w="3578229" h="7346235">
                <a:moveTo>
                  <a:pt x="0" y="0"/>
                </a:moveTo>
                <a:lnTo>
                  <a:pt x="3578228" y="0"/>
                </a:lnTo>
                <a:lnTo>
                  <a:pt x="3578228" y="7346235"/>
                </a:lnTo>
                <a:lnTo>
                  <a:pt x="0" y="7346235"/>
                </a:lnTo>
                <a:lnTo>
                  <a:pt x="0" y="0"/>
                </a:lnTo>
                <a:close/>
              </a:path>
            </a:pathLst>
          </a:custGeom>
          <a:blipFill>
            <a:blip r:embed="rId6"/>
            <a:stretch>
              <a:fillRect/>
            </a:stretch>
          </a:blipFill>
        </p:spPr>
      </p:sp>
      <p:sp>
        <p:nvSpPr>
          <p:cNvPr id="7" name="Freeform 7"/>
          <p:cNvSpPr/>
          <p:nvPr/>
        </p:nvSpPr>
        <p:spPr>
          <a:xfrm rot="-10045849">
            <a:off x="13141255" y="7471385"/>
            <a:ext cx="4657861" cy="4698977"/>
          </a:xfrm>
          <a:custGeom>
            <a:avLst/>
            <a:gdLst/>
            <a:ahLst/>
            <a:cxnLst/>
            <a:rect l="l" t="t" r="r" b="b"/>
            <a:pathLst>
              <a:path w="4657861" h="4698977">
                <a:moveTo>
                  <a:pt x="0" y="0"/>
                </a:moveTo>
                <a:lnTo>
                  <a:pt x="4657861" y="0"/>
                </a:lnTo>
                <a:lnTo>
                  <a:pt x="4657861" y="4698977"/>
                </a:lnTo>
                <a:lnTo>
                  <a:pt x="0" y="4698977"/>
                </a:lnTo>
                <a:lnTo>
                  <a:pt x="0" y="0"/>
                </a:lnTo>
                <a:close/>
              </a:path>
            </a:pathLst>
          </a:custGeom>
          <a:blipFill>
            <a:blip r:embed="rId3"/>
            <a:stretch>
              <a:fillRect/>
            </a:stretch>
          </a:blipFill>
        </p:spPr>
      </p:sp>
      <p:sp>
        <p:nvSpPr>
          <p:cNvPr id="8" name="Freeform 8"/>
          <p:cNvSpPr/>
          <p:nvPr/>
        </p:nvSpPr>
        <p:spPr>
          <a:xfrm rot="8664082" flipH="1">
            <a:off x="-2612428" y="2843684"/>
            <a:ext cx="3578229" cy="7346235"/>
          </a:xfrm>
          <a:custGeom>
            <a:avLst/>
            <a:gdLst/>
            <a:ahLst/>
            <a:cxnLst/>
            <a:rect l="l" t="t" r="r" b="b"/>
            <a:pathLst>
              <a:path w="3578229" h="7346235">
                <a:moveTo>
                  <a:pt x="3578229" y="0"/>
                </a:moveTo>
                <a:lnTo>
                  <a:pt x="0" y="0"/>
                </a:lnTo>
                <a:lnTo>
                  <a:pt x="0" y="7346235"/>
                </a:lnTo>
                <a:lnTo>
                  <a:pt x="3578229" y="7346235"/>
                </a:lnTo>
                <a:lnTo>
                  <a:pt x="3578229" y="0"/>
                </a:lnTo>
                <a:close/>
              </a:path>
            </a:pathLst>
          </a:custGeom>
          <a:blipFill>
            <a:blip r:embed="rId6"/>
            <a:stretch>
              <a:fillRect/>
            </a:stretch>
          </a:blipFill>
        </p:spPr>
      </p:sp>
      <p:sp>
        <p:nvSpPr>
          <p:cNvPr id="9" name="Freeform 9"/>
          <p:cNvSpPr/>
          <p:nvPr/>
        </p:nvSpPr>
        <p:spPr>
          <a:xfrm>
            <a:off x="4025059" y="1366588"/>
            <a:ext cx="1605499" cy="1605499"/>
          </a:xfrm>
          <a:custGeom>
            <a:avLst/>
            <a:gdLst/>
            <a:ahLst/>
            <a:cxnLst/>
            <a:rect l="l" t="t" r="r" b="b"/>
            <a:pathLst>
              <a:path w="1605499" h="1605499">
                <a:moveTo>
                  <a:pt x="0" y="0"/>
                </a:moveTo>
                <a:lnTo>
                  <a:pt x="1605499" y="0"/>
                </a:lnTo>
                <a:lnTo>
                  <a:pt x="1605499" y="1605499"/>
                </a:lnTo>
                <a:lnTo>
                  <a:pt x="0" y="160549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14589727" y="7035307"/>
            <a:ext cx="1408932" cy="1408932"/>
          </a:xfrm>
          <a:custGeom>
            <a:avLst/>
            <a:gdLst/>
            <a:ahLst/>
            <a:cxnLst/>
            <a:rect l="l" t="t" r="r" b="b"/>
            <a:pathLst>
              <a:path w="1408932" h="1408932">
                <a:moveTo>
                  <a:pt x="0" y="0"/>
                </a:moveTo>
                <a:lnTo>
                  <a:pt x="1408933" y="0"/>
                </a:lnTo>
                <a:lnTo>
                  <a:pt x="1408933" y="1408932"/>
                </a:lnTo>
                <a:lnTo>
                  <a:pt x="0" y="140893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a:off x="15998660" y="6516801"/>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2" name="Freeform 12"/>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3" name="Freeform 13"/>
          <p:cNvSpPr/>
          <p:nvPr/>
        </p:nvSpPr>
        <p:spPr>
          <a:xfrm rot="1196209">
            <a:off x="12078420" y="1368067"/>
            <a:ext cx="4176366" cy="2414817"/>
          </a:xfrm>
          <a:custGeom>
            <a:avLst/>
            <a:gdLst/>
            <a:ahLst/>
            <a:cxnLst/>
            <a:rect l="l" t="t" r="r" b="b"/>
            <a:pathLst>
              <a:path w="4176366" h="2414817">
                <a:moveTo>
                  <a:pt x="0" y="0"/>
                </a:moveTo>
                <a:lnTo>
                  <a:pt x="4176366" y="0"/>
                </a:lnTo>
                <a:lnTo>
                  <a:pt x="4176366" y="2414817"/>
                </a:lnTo>
                <a:lnTo>
                  <a:pt x="0" y="2414817"/>
                </a:lnTo>
                <a:lnTo>
                  <a:pt x="0" y="0"/>
                </a:lnTo>
                <a:close/>
              </a:path>
            </a:pathLst>
          </a:custGeom>
          <a:blipFill>
            <a:blip r:embed="rId11"/>
            <a:stretch>
              <a:fillRect b="-51329"/>
            </a:stretch>
          </a:blipFill>
        </p:spPr>
      </p:sp>
      <p:sp>
        <p:nvSpPr>
          <p:cNvPr id="14" name="Freeform 14"/>
          <p:cNvSpPr/>
          <p:nvPr/>
        </p:nvSpPr>
        <p:spPr>
          <a:xfrm rot="2923274" flipV="1">
            <a:off x="1943673" y="7123660"/>
            <a:ext cx="4567819" cy="2641159"/>
          </a:xfrm>
          <a:custGeom>
            <a:avLst/>
            <a:gdLst/>
            <a:ahLst/>
            <a:cxnLst/>
            <a:rect l="l" t="t" r="r" b="b"/>
            <a:pathLst>
              <a:path w="4567819" h="2641159">
                <a:moveTo>
                  <a:pt x="0" y="2641159"/>
                </a:moveTo>
                <a:lnTo>
                  <a:pt x="4567818" y="2641159"/>
                </a:lnTo>
                <a:lnTo>
                  <a:pt x="4567818" y="0"/>
                </a:lnTo>
                <a:lnTo>
                  <a:pt x="0" y="0"/>
                </a:lnTo>
                <a:lnTo>
                  <a:pt x="0" y="2641159"/>
                </a:lnTo>
                <a:close/>
              </a:path>
            </a:pathLst>
          </a:custGeom>
          <a:blipFill>
            <a:blip r:embed="rId11"/>
            <a:stretch>
              <a:fillRect b="-51329"/>
            </a:stretch>
          </a:blipFill>
        </p:spPr>
      </p:sp>
      <p:sp>
        <p:nvSpPr>
          <p:cNvPr id="15" name="TextBox 15"/>
          <p:cNvSpPr txBox="1"/>
          <p:nvPr/>
        </p:nvSpPr>
        <p:spPr>
          <a:xfrm>
            <a:off x="4227582" y="3768368"/>
            <a:ext cx="10892792" cy="2459426"/>
          </a:xfrm>
          <a:prstGeom prst="rect">
            <a:avLst/>
          </a:prstGeom>
        </p:spPr>
        <p:txBody>
          <a:bodyPr lIns="0" tIns="0" rIns="0" bIns="0" rtlCol="0" anchor="t">
            <a:spAutoFit/>
          </a:bodyPr>
          <a:lstStyle/>
          <a:p>
            <a:pPr algn="ctr">
              <a:lnSpc>
                <a:spcPts val="6438"/>
              </a:lnSpc>
            </a:pPr>
            <a:r>
              <a:rPr lang="en-US" sz="6191" b="1">
                <a:solidFill>
                  <a:srgbClr val="FFFFFF"/>
                </a:solidFill>
                <a:latin typeface="Playpen Sans Bold"/>
                <a:ea typeface="Playpen Sans Bold"/>
                <a:cs typeface="Playpen Sans Bold"/>
                <a:sym typeface="Playpen Sans Bold"/>
              </a:rPr>
              <a:t>Classification Heart Failure Prediction with K-Nearest Neighbors (KNN)</a:t>
            </a:r>
          </a:p>
        </p:txBody>
      </p:sp>
      <p:sp>
        <p:nvSpPr>
          <p:cNvPr id="16" name="TextBox 16"/>
          <p:cNvSpPr txBox="1"/>
          <p:nvPr/>
        </p:nvSpPr>
        <p:spPr>
          <a:xfrm>
            <a:off x="6094008" y="7029901"/>
            <a:ext cx="6099984" cy="656850"/>
          </a:xfrm>
          <a:prstGeom prst="rect">
            <a:avLst/>
          </a:prstGeom>
        </p:spPr>
        <p:txBody>
          <a:bodyPr lIns="0" tIns="0" rIns="0" bIns="0" rtlCol="0" anchor="t">
            <a:spAutoFit/>
          </a:bodyPr>
          <a:lstStyle/>
          <a:p>
            <a:pPr algn="ctr">
              <a:lnSpc>
                <a:spcPts val="5107"/>
              </a:lnSpc>
            </a:pPr>
            <a:r>
              <a:rPr lang="en-US" sz="4441" b="1" dirty="0" smtClean="0">
                <a:solidFill>
                  <a:srgbClr val="FFC000"/>
                </a:solidFill>
                <a:latin typeface="Playpen Sans Bold"/>
                <a:ea typeface="Playpen Sans Bold"/>
                <a:cs typeface="Playpen Sans Bold"/>
                <a:sym typeface="Playpen Sans Bold"/>
              </a:rPr>
              <a:t>By :</a:t>
            </a:r>
            <a:r>
              <a:rPr lang="en-US" sz="4441" b="1" dirty="0" err="1" smtClean="0">
                <a:solidFill>
                  <a:srgbClr val="FFC000"/>
                </a:solidFill>
                <a:latin typeface="Playpen Sans Bold"/>
                <a:ea typeface="Playpen Sans Bold"/>
                <a:cs typeface="Playpen Sans Bold"/>
                <a:sym typeface="Playpen Sans Bold"/>
              </a:rPr>
              <a:t>Miftahul</a:t>
            </a:r>
            <a:r>
              <a:rPr lang="en-US" sz="4441" b="1" dirty="0" smtClean="0">
                <a:solidFill>
                  <a:srgbClr val="FFC000"/>
                </a:solidFill>
                <a:latin typeface="Playpen Sans Bold"/>
                <a:ea typeface="Playpen Sans Bold"/>
                <a:cs typeface="Playpen Sans Bold"/>
                <a:sym typeface="Playpen Sans Bold"/>
              </a:rPr>
              <a:t> </a:t>
            </a:r>
            <a:r>
              <a:rPr lang="en-US" sz="4441" b="1" dirty="0" err="1">
                <a:solidFill>
                  <a:srgbClr val="FFC000"/>
                </a:solidFill>
                <a:latin typeface="Playpen Sans Bold"/>
                <a:ea typeface="Playpen Sans Bold"/>
                <a:cs typeface="Playpen Sans Bold"/>
                <a:sym typeface="Playpen Sans Bold"/>
              </a:rPr>
              <a:t>Jannah</a:t>
            </a:r>
            <a:endParaRPr lang="en-US" sz="4441" b="1" dirty="0">
              <a:solidFill>
                <a:srgbClr val="FFC000"/>
              </a:solidFill>
              <a:latin typeface="Playpen Sans Bold"/>
              <a:ea typeface="Playpen Sans Bold"/>
              <a:cs typeface="Playpen Sans Bold"/>
              <a:sym typeface="Playpen Sans Bold"/>
            </a:endParaRPr>
          </a:p>
        </p:txBody>
      </p:sp>
      <p:sp>
        <p:nvSpPr>
          <p:cNvPr id="17" name="TextBox 17"/>
          <p:cNvSpPr txBox="1"/>
          <p:nvPr/>
        </p:nvSpPr>
        <p:spPr>
          <a:xfrm>
            <a:off x="6572357" y="2178863"/>
            <a:ext cx="5143287" cy="1106487"/>
          </a:xfrm>
          <a:prstGeom prst="rect">
            <a:avLst/>
          </a:prstGeom>
        </p:spPr>
        <p:txBody>
          <a:bodyPr lIns="0" tIns="0" rIns="0" bIns="0" rtlCol="0" anchor="t">
            <a:spAutoFit/>
          </a:bodyPr>
          <a:lstStyle/>
          <a:p>
            <a:pPr algn="ctr">
              <a:lnSpc>
                <a:spcPts val="4306"/>
              </a:lnSpc>
            </a:pPr>
            <a:r>
              <a:rPr lang="en-US" sz="3744" b="1">
                <a:solidFill>
                  <a:srgbClr val="FFDA66"/>
                </a:solidFill>
                <a:latin typeface="Playpen Sans Bold"/>
                <a:ea typeface="Playpen Sans Bold"/>
                <a:cs typeface="Playpen Sans Bold"/>
                <a:sym typeface="Playpen Sans Bold"/>
              </a:rPr>
              <a:t>PROJECT PORTOFOLIO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rot="232631">
            <a:off x="15975808" y="1967543"/>
            <a:ext cx="2551630" cy="5238590"/>
          </a:xfrm>
          <a:custGeom>
            <a:avLst/>
            <a:gdLst/>
            <a:ahLst/>
            <a:cxnLst/>
            <a:rect l="l" t="t" r="r" b="b"/>
            <a:pathLst>
              <a:path w="2551630" h="5238590">
                <a:moveTo>
                  <a:pt x="0" y="0"/>
                </a:moveTo>
                <a:lnTo>
                  <a:pt x="2551630" y="0"/>
                </a:lnTo>
                <a:lnTo>
                  <a:pt x="2551630" y="5238591"/>
                </a:lnTo>
                <a:lnTo>
                  <a:pt x="0" y="5238591"/>
                </a:lnTo>
                <a:lnTo>
                  <a:pt x="0" y="0"/>
                </a:lnTo>
                <a:close/>
              </a:path>
            </a:pathLst>
          </a:custGeom>
          <a:blipFill>
            <a:blip r:embed="rId3"/>
            <a:stretch>
              <a:fillRect/>
            </a:stretch>
          </a:blipFill>
        </p:spPr>
      </p:sp>
      <p:sp>
        <p:nvSpPr>
          <p:cNvPr id="4" name="Freeform 4"/>
          <p:cNvSpPr/>
          <p:nvPr/>
        </p:nvSpPr>
        <p:spPr>
          <a:xfrm rot="10183351" flipH="1">
            <a:off x="-594103" y="5812331"/>
            <a:ext cx="2677595" cy="2701230"/>
          </a:xfrm>
          <a:custGeom>
            <a:avLst/>
            <a:gdLst/>
            <a:ahLst/>
            <a:cxnLst/>
            <a:rect l="l" t="t" r="r" b="b"/>
            <a:pathLst>
              <a:path w="2677595" h="2701230">
                <a:moveTo>
                  <a:pt x="2677594" y="0"/>
                </a:moveTo>
                <a:lnTo>
                  <a:pt x="0" y="0"/>
                </a:lnTo>
                <a:lnTo>
                  <a:pt x="0" y="2701231"/>
                </a:lnTo>
                <a:lnTo>
                  <a:pt x="2677594" y="2701231"/>
                </a:lnTo>
                <a:lnTo>
                  <a:pt x="2677594" y="0"/>
                </a:lnTo>
                <a:close/>
              </a:path>
            </a:pathLst>
          </a:custGeom>
          <a:blipFill>
            <a:blip r:embed="rId4"/>
            <a:stretch>
              <a:fillRect/>
            </a:stretch>
          </a:blipFill>
        </p:spPr>
      </p:sp>
      <p:sp>
        <p:nvSpPr>
          <p:cNvPr id="5" name="Freeform 5"/>
          <p:cNvSpPr/>
          <p:nvPr/>
        </p:nvSpPr>
        <p:spPr>
          <a:xfrm rot="-275437">
            <a:off x="16407370" y="5268865"/>
            <a:ext cx="2455882" cy="4465240"/>
          </a:xfrm>
          <a:custGeom>
            <a:avLst/>
            <a:gdLst/>
            <a:ahLst/>
            <a:cxnLst/>
            <a:rect l="l" t="t" r="r" b="b"/>
            <a:pathLst>
              <a:path w="2455882" h="4465240">
                <a:moveTo>
                  <a:pt x="0" y="0"/>
                </a:moveTo>
                <a:lnTo>
                  <a:pt x="2455882" y="0"/>
                </a:lnTo>
                <a:lnTo>
                  <a:pt x="2455882" y="4465239"/>
                </a:lnTo>
                <a:lnTo>
                  <a:pt x="0" y="4465239"/>
                </a:lnTo>
                <a:lnTo>
                  <a:pt x="0" y="0"/>
                </a:lnTo>
                <a:close/>
              </a:path>
            </a:pathLst>
          </a:custGeom>
          <a:blipFill>
            <a:blip r:embed="rId5"/>
            <a:stretch>
              <a:fillRect/>
            </a:stretch>
          </a:blipFill>
        </p:spPr>
      </p:sp>
      <p:sp>
        <p:nvSpPr>
          <p:cNvPr id="6" name="Freeform 6"/>
          <p:cNvSpPr/>
          <p:nvPr/>
        </p:nvSpPr>
        <p:spPr>
          <a:xfrm rot="-5823174">
            <a:off x="-672347" y="8461400"/>
            <a:ext cx="2834082" cy="2288521"/>
          </a:xfrm>
          <a:custGeom>
            <a:avLst/>
            <a:gdLst/>
            <a:ahLst/>
            <a:cxnLst/>
            <a:rect l="l" t="t" r="r" b="b"/>
            <a:pathLst>
              <a:path w="2834082" h="2288521">
                <a:moveTo>
                  <a:pt x="0" y="0"/>
                </a:moveTo>
                <a:lnTo>
                  <a:pt x="2834082" y="0"/>
                </a:lnTo>
                <a:lnTo>
                  <a:pt x="2834082" y="2288521"/>
                </a:lnTo>
                <a:lnTo>
                  <a:pt x="0" y="2288521"/>
                </a:lnTo>
                <a:lnTo>
                  <a:pt x="0" y="0"/>
                </a:lnTo>
                <a:close/>
              </a:path>
            </a:pathLst>
          </a:custGeom>
          <a:blipFill>
            <a:blip r:embed="rId6"/>
            <a:stretch>
              <a:fillRect/>
            </a:stretch>
          </a:blipFill>
        </p:spPr>
      </p:sp>
      <p:sp>
        <p:nvSpPr>
          <p:cNvPr id="7" name="Freeform 7"/>
          <p:cNvSpPr/>
          <p:nvPr/>
        </p:nvSpPr>
        <p:spPr>
          <a:xfrm rot="-10045849">
            <a:off x="15517119" y="8341422"/>
            <a:ext cx="2921612" cy="2947402"/>
          </a:xfrm>
          <a:custGeom>
            <a:avLst/>
            <a:gdLst/>
            <a:ahLst/>
            <a:cxnLst/>
            <a:rect l="l" t="t" r="r" b="b"/>
            <a:pathLst>
              <a:path w="2921612" h="2947402">
                <a:moveTo>
                  <a:pt x="0" y="0"/>
                </a:moveTo>
                <a:lnTo>
                  <a:pt x="2921612" y="0"/>
                </a:lnTo>
                <a:lnTo>
                  <a:pt x="2921612" y="2947402"/>
                </a:lnTo>
                <a:lnTo>
                  <a:pt x="0" y="2947402"/>
                </a:lnTo>
                <a:lnTo>
                  <a:pt x="0" y="0"/>
                </a:lnTo>
                <a:close/>
              </a:path>
            </a:pathLst>
          </a:custGeom>
          <a:blipFill>
            <a:blip r:embed="rId4"/>
            <a:stretch>
              <a:fillRect/>
            </a:stretch>
          </a:blipFill>
        </p:spPr>
      </p:sp>
      <p:sp>
        <p:nvSpPr>
          <p:cNvPr id="8" name="Freeform 8"/>
          <p:cNvSpPr/>
          <p:nvPr/>
        </p:nvSpPr>
        <p:spPr>
          <a:xfrm>
            <a:off x="16936502" y="7501484"/>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028700" y="299858"/>
            <a:ext cx="1457683" cy="1457683"/>
          </a:xfrm>
          <a:custGeom>
            <a:avLst/>
            <a:gdLst/>
            <a:ahLst/>
            <a:cxnLst/>
            <a:rect l="l" t="t" r="r" b="b"/>
            <a:pathLst>
              <a:path w="1457683" h="1457683">
                <a:moveTo>
                  <a:pt x="0" y="0"/>
                </a:moveTo>
                <a:lnTo>
                  <a:pt x="1457683" y="0"/>
                </a:lnTo>
                <a:lnTo>
                  <a:pt x="1457683" y="1457684"/>
                </a:lnTo>
                <a:lnTo>
                  <a:pt x="0" y="145768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rot="1616795" flipV="1">
            <a:off x="2775590" y="8515914"/>
            <a:ext cx="3769377" cy="2179492"/>
          </a:xfrm>
          <a:custGeom>
            <a:avLst/>
            <a:gdLst/>
            <a:ahLst/>
            <a:cxnLst/>
            <a:rect l="l" t="t" r="r" b="b"/>
            <a:pathLst>
              <a:path w="3769377" h="2179492">
                <a:moveTo>
                  <a:pt x="0" y="2179492"/>
                </a:moveTo>
                <a:lnTo>
                  <a:pt x="3769378" y="2179492"/>
                </a:lnTo>
                <a:lnTo>
                  <a:pt x="3769378" y="0"/>
                </a:lnTo>
                <a:lnTo>
                  <a:pt x="0" y="0"/>
                </a:lnTo>
                <a:lnTo>
                  <a:pt x="0" y="2179492"/>
                </a:lnTo>
                <a:close/>
              </a:path>
            </a:pathLst>
          </a:custGeom>
          <a:blipFill>
            <a:blip r:embed="rId9"/>
            <a:stretch>
              <a:fillRect b="-51329"/>
            </a:stretch>
          </a:blipFill>
        </p:spPr>
      </p:sp>
      <p:sp>
        <p:nvSpPr>
          <p:cNvPr id="11" name="Freeform 11"/>
          <p:cNvSpPr/>
          <p:nvPr/>
        </p:nvSpPr>
        <p:spPr>
          <a:xfrm rot="-105436" flipH="1">
            <a:off x="-144969" y="1925162"/>
            <a:ext cx="2551630" cy="5238590"/>
          </a:xfrm>
          <a:custGeom>
            <a:avLst/>
            <a:gdLst/>
            <a:ahLst/>
            <a:cxnLst/>
            <a:rect l="l" t="t" r="r" b="b"/>
            <a:pathLst>
              <a:path w="2551630" h="5238590">
                <a:moveTo>
                  <a:pt x="2551630" y="0"/>
                </a:moveTo>
                <a:lnTo>
                  <a:pt x="0" y="0"/>
                </a:lnTo>
                <a:lnTo>
                  <a:pt x="0" y="5238590"/>
                </a:lnTo>
                <a:lnTo>
                  <a:pt x="2551630" y="5238590"/>
                </a:lnTo>
                <a:lnTo>
                  <a:pt x="2551630" y="0"/>
                </a:lnTo>
                <a:close/>
              </a:path>
            </a:pathLst>
          </a:custGeom>
          <a:blipFill>
            <a:blip r:embed="rId3"/>
            <a:stretch>
              <a:fillRect/>
            </a:stretch>
          </a:blipFill>
        </p:spPr>
      </p:sp>
      <p:sp>
        <p:nvSpPr>
          <p:cNvPr id="12" name="Freeform 12"/>
          <p:cNvSpPr/>
          <p:nvPr/>
        </p:nvSpPr>
        <p:spPr>
          <a:xfrm rot="-974698" flipV="1">
            <a:off x="11232444" y="8489263"/>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15801617" y="299858"/>
            <a:ext cx="1457683" cy="1457683"/>
          </a:xfrm>
          <a:custGeom>
            <a:avLst/>
            <a:gdLst/>
            <a:ahLst/>
            <a:cxnLst/>
            <a:rect l="l" t="t" r="r" b="b"/>
            <a:pathLst>
              <a:path w="1457683" h="1457683">
                <a:moveTo>
                  <a:pt x="0" y="0"/>
                </a:moveTo>
                <a:lnTo>
                  <a:pt x="1457683" y="0"/>
                </a:lnTo>
                <a:lnTo>
                  <a:pt x="1457683" y="1457684"/>
                </a:lnTo>
                <a:lnTo>
                  <a:pt x="0" y="145768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4" name="Freeform 14"/>
          <p:cNvSpPr/>
          <p:nvPr/>
        </p:nvSpPr>
        <p:spPr>
          <a:xfrm>
            <a:off x="2302981" y="1254630"/>
            <a:ext cx="688578" cy="688578"/>
          </a:xfrm>
          <a:custGeom>
            <a:avLst/>
            <a:gdLst/>
            <a:ahLst/>
            <a:cxnLst/>
            <a:rect l="l" t="t" r="r" b="b"/>
            <a:pathLst>
              <a:path w="688578" h="688578">
                <a:moveTo>
                  <a:pt x="0" y="0"/>
                </a:moveTo>
                <a:lnTo>
                  <a:pt x="688578" y="0"/>
                </a:lnTo>
                <a:lnTo>
                  <a:pt x="688578" y="688578"/>
                </a:lnTo>
                <a:lnTo>
                  <a:pt x="0" y="68857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5" name="Freeform 15"/>
          <p:cNvSpPr/>
          <p:nvPr/>
        </p:nvSpPr>
        <p:spPr>
          <a:xfrm>
            <a:off x="15295408" y="1254630"/>
            <a:ext cx="688578" cy="688578"/>
          </a:xfrm>
          <a:custGeom>
            <a:avLst/>
            <a:gdLst/>
            <a:ahLst/>
            <a:cxnLst/>
            <a:rect l="l" t="t" r="r" b="b"/>
            <a:pathLst>
              <a:path w="688578" h="688578">
                <a:moveTo>
                  <a:pt x="0" y="0"/>
                </a:moveTo>
                <a:lnTo>
                  <a:pt x="688578" y="0"/>
                </a:lnTo>
                <a:lnTo>
                  <a:pt x="688578" y="688578"/>
                </a:lnTo>
                <a:lnTo>
                  <a:pt x="0" y="68857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6" name="Freeform 16"/>
          <p:cNvSpPr/>
          <p:nvPr/>
        </p:nvSpPr>
        <p:spPr>
          <a:xfrm>
            <a:off x="5910102" y="2220949"/>
            <a:ext cx="6466764" cy="2365889"/>
          </a:xfrm>
          <a:custGeom>
            <a:avLst/>
            <a:gdLst/>
            <a:ahLst/>
            <a:cxnLst/>
            <a:rect l="l" t="t" r="r" b="b"/>
            <a:pathLst>
              <a:path w="6466764" h="2365889">
                <a:moveTo>
                  <a:pt x="0" y="0"/>
                </a:moveTo>
                <a:lnTo>
                  <a:pt x="6466764" y="0"/>
                </a:lnTo>
                <a:lnTo>
                  <a:pt x="6466764" y="2365889"/>
                </a:lnTo>
                <a:lnTo>
                  <a:pt x="0" y="2365889"/>
                </a:lnTo>
                <a:lnTo>
                  <a:pt x="0" y="0"/>
                </a:lnTo>
                <a:close/>
              </a:path>
            </a:pathLst>
          </a:custGeom>
          <a:blipFill>
            <a:blip r:embed="rId12"/>
            <a:stretch>
              <a:fillRect/>
            </a:stretch>
          </a:blipFill>
        </p:spPr>
      </p:sp>
      <p:sp>
        <p:nvSpPr>
          <p:cNvPr id="17" name="Freeform 17"/>
          <p:cNvSpPr/>
          <p:nvPr/>
        </p:nvSpPr>
        <p:spPr>
          <a:xfrm>
            <a:off x="5190140" y="5177748"/>
            <a:ext cx="7906688" cy="3418701"/>
          </a:xfrm>
          <a:custGeom>
            <a:avLst/>
            <a:gdLst/>
            <a:ahLst/>
            <a:cxnLst/>
            <a:rect l="l" t="t" r="r" b="b"/>
            <a:pathLst>
              <a:path w="7906688" h="3418701">
                <a:moveTo>
                  <a:pt x="0" y="0"/>
                </a:moveTo>
                <a:lnTo>
                  <a:pt x="7906688" y="0"/>
                </a:lnTo>
                <a:lnTo>
                  <a:pt x="7906688" y="3418701"/>
                </a:lnTo>
                <a:lnTo>
                  <a:pt x="0" y="3418701"/>
                </a:lnTo>
                <a:lnTo>
                  <a:pt x="0" y="0"/>
                </a:lnTo>
                <a:close/>
              </a:path>
            </a:pathLst>
          </a:custGeom>
          <a:blipFill>
            <a:blip r:embed="rId13"/>
            <a:stretch>
              <a:fillRect/>
            </a:stretch>
          </a:blipFill>
        </p:spPr>
      </p:sp>
      <p:sp>
        <p:nvSpPr>
          <p:cNvPr id="18" name="TextBox 18"/>
          <p:cNvSpPr txBox="1"/>
          <p:nvPr/>
        </p:nvSpPr>
        <p:spPr>
          <a:xfrm>
            <a:off x="4468450" y="724524"/>
            <a:ext cx="9350067"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KNN Model and Result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rot="232631">
            <a:off x="15975808" y="1967543"/>
            <a:ext cx="2551630" cy="5238590"/>
          </a:xfrm>
          <a:custGeom>
            <a:avLst/>
            <a:gdLst/>
            <a:ahLst/>
            <a:cxnLst/>
            <a:rect l="l" t="t" r="r" b="b"/>
            <a:pathLst>
              <a:path w="2551630" h="5238590">
                <a:moveTo>
                  <a:pt x="0" y="0"/>
                </a:moveTo>
                <a:lnTo>
                  <a:pt x="2551630" y="0"/>
                </a:lnTo>
                <a:lnTo>
                  <a:pt x="2551630" y="5238591"/>
                </a:lnTo>
                <a:lnTo>
                  <a:pt x="0" y="5238591"/>
                </a:lnTo>
                <a:lnTo>
                  <a:pt x="0" y="0"/>
                </a:lnTo>
                <a:close/>
              </a:path>
            </a:pathLst>
          </a:custGeom>
          <a:blipFill>
            <a:blip r:embed="rId3"/>
            <a:stretch>
              <a:fillRect/>
            </a:stretch>
          </a:blipFill>
        </p:spPr>
      </p:sp>
      <p:sp>
        <p:nvSpPr>
          <p:cNvPr id="4" name="Freeform 4"/>
          <p:cNvSpPr/>
          <p:nvPr/>
        </p:nvSpPr>
        <p:spPr>
          <a:xfrm rot="10183351" flipH="1">
            <a:off x="-594103" y="5812331"/>
            <a:ext cx="2677595" cy="2701230"/>
          </a:xfrm>
          <a:custGeom>
            <a:avLst/>
            <a:gdLst/>
            <a:ahLst/>
            <a:cxnLst/>
            <a:rect l="l" t="t" r="r" b="b"/>
            <a:pathLst>
              <a:path w="2677595" h="2701230">
                <a:moveTo>
                  <a:pt x="2677594" y="0"/>
                </a:moveTo>
                <a:lnTo>
                  <a:pt x="0" y="0"/>
                </a:lnTo>
                <a:lnTo>
                  <a:pt x="0" y="2701231"/>
                </a:lnTo>
                <a:lnTo>
                  <a:pt x="2677594" y="2701231"/>
                </a:lnTo>
                <a:lnTo>
                  <a:pt x="2677594" y="0"/>
                </a:lnTo>
                <a:close/>
              </a:path>
            </a:pathLst>
          </a:custGeom>
          <a:blipFill>
            <a:blip r:embed="rId4"/>
            <a:stretch>
              <a:fillRect/>
            </a:stretch>
          </a:blipFill>
        </p:spPr>
      </p:sp>
      <p:sp>
        <p:nvSpPr>
          <p:cNvPr id="5" name="Freeform 5"/>
          <p:cNvSpPr/>
          <p:nvPr/>
        </p:nvSpPr>
        <p:spPr>
          <a:xfrm rot="-275437">
            <a:off x="16407370" y="5268865"/>
            <a:ext cx="2455882" cy="4465240"/>
          </a:xfrm>
          <a:custGeom>
            <a:avLst/>
            <a:gdLst/>
            <a:ahLst/>
            <a:cxnLst/>
            <a:rect l="l" t="t" r="r" b="b"/>
            <a:pathLst>
              <a:path w="2455882" h="4465240">
                <a:moveTo>
                  <a:pt x="0" y="0"/>
                </a:moveTo>
                <a:lnTo>
                  <a:pt x="2455882" y="0"/>
                </a:lnTo>
                <a:lnTo>
                  <a:pt x="2455882" y="4465239"/>
                </a:lnTo>
                <a:lnTo>
                  <a:pt x="0" y="4465239"/>
                </a:lnTo>
                <a:lnTo>
                  <a:pt x="0" y="0"/>
                </a:lnTo>
                <a:close/>
              </a:path>
            </a:pathLst>
          </a:custGeom>
          <a:blipFill>
            <a:blip r:embed="rId5"/>
            <a:stretch>
              <a:fillRect/>
            </a:stretch>
          </a:blipFill>
        </p:spPr>
      </p:sp>
      <p:sp>
        <p:nvSpPr>
          <p:cNvPr id="6" name="Freeform 6"/>
          <p:cNvSpPr/>
          <p:nvPr/>
        </p:nvSpPr>
        <p:spPr>
          <a:xfrm rot="-5823174">
            <a:off x="-672347" y="8461400"/>
            <a:ext cx="2834082" cy="2288521"/>
          </a:xfrm>
          <a:custGeom>
            <a:avLst/>
            <a:gdLst/>
            <a:ahLst/>
            <a:cxnLst/>
            <a:rect l="l" t="t" r="r" b="b"/>
            <a:pathLst>
              <a:path w="2834082" h="2288521">
                <a:moveTo>
                  <a:pt x="0" y="0"/>
                </a:moveTo>
                <a:lnTo>
                  <a:pt x="2834082" y="0"/>
                </a:lnTo>
                <a:lnTo>
                  <a:pt x="2834082" y="2288521"/>
                </a:lnTo>
                <a:lnTo>
                  <a:pt x="0" y="2288521"/>
                </a:lnTo>
                <a:lnTo>
                  <a:pt x="0" y="0"/>
                </a:lnTo>
                <a:close/>
              </a:path>
            </a:pathLst>
          </a:custGeom>
          <a:blipFill>
            <a:blip r:embed="rId6"/>
            <a:stretch>
              <a:fillRect/>
            </a:stretch>
          </a:blipFill>
        </p:spPr>
      </p:sp>
      <p:sp>
        <p:nvSpPr>
          <p:cNvPr id="7" name="Freeform 7"/>
          <p:cNvSpPr/>
          <p:nvPr/>
        </p:nvSpPr>
        <p:spPr>
          <a:xfrm rot="-10045849">
            <a:off x="15517119" y="8341422"/>
            <a:ext cx="2921612" cy="2947402"/>
          </a:xfrm>
          <a:custGeom>
            <a:avLst/>
            <a:gdLst/>
            <a:ahLst/>
            <a:cxnLst/>
            <a:rect l="l" t="t" r="r" b="b"/>
            <a:pathLst>
              <a:path w="2921612" h="2947402">
                <a:moveTo>
                  <a:pt x="0" y="0"/>
                </a:moveTo>
                <a:lnTo>
                  <a:pt x="2921612" y="0"/>
                </a:lnTo>
                <a:lnTo>
                  <a:pt x="2921612" y="2947402"/>
                </a:lnTo>
                <a:lnTo>
                  <a:pt x="0" y="2947402"/>
                </a:lnTo>
                <a:lnTo>
                  <a:pt x="0" y="0"/>
                </a:lnTo>
                <a:close/>
              </a:path>
            </a:pathLst>
          </a:custGeom>
          <a:blipFill>
            <a:blip r:embed="rId4"/>
            <a:stretch>
              <a:fillRect/>
            </a:stretch>
          </a:blipFill>
        </p:spPr>
      </p:sp>
      <p:sp>
        <p:nvSpPr>
          <p:cNvPr id="8" name="Freeform 8"/>
          <p:cNvSpPr/>
          <p:nvPr/>
        </p:nvSpPr>
        <p:spPr>
          <a:xfrm>
            <a:off x="16936502" y="7501484"/>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028700" y="299858"/>
            <a:ext cx="1457683" cy="1457683"/>
          </a:xfrm>
          <a:custGeom>
            <a:avLst/>
            <a:gdLst/>
            <a:ahLst/>
            <a:cxnLst/>
            <a:rect l="l" t="t" r="r" b="b"/>
            <a:pathLst>
              <a:path w="1457683" h="1457683">
                <a:moveTo>
                  <a:pt x="0" y="0"/>
                </a:moveTo>
                <a:lnTo>
                  <a:pt x="1457683" y="0"/>
                </a:lnTo>
                <a:lnTo>
                  <a:pt x="1457683" y="1457684"/>
                </a:lnTo>
                <a:lnTo>
                  <a:pt x="0" y="145768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rot="1616795" flipV="1">
            <a:off x="2775590" y="8515914"/>
            <a:ext cx="3769377" cy="2179492"/>
          </a:xfrm>
          <a:custGeom>
            <a:avLst/>
            <a:gdLst/>
            <a:ahLst/>
            <a:cxnLst/>
            <a:rect l="l" t="t" r="r" b="b"/>
            <a:pathLst>
              <a:path w="3769377" h="2179492">
                <a:moveTo>
                  <a:pt x="0" y="2179492"/>
                </a:moveTo>
                <a:lnTo>
                  <a:pt x="3769378" y="2179492"/>
                </a:lnTo>
                <a:lnTo>
                  <a:pt x="3769378" y="0"/>
                </a:lnTo>
                <a:lnTo>
                  <a:pt x="0" y="0"/>
                </a:lnTo>
                <a:lnTo>
                  <a:pt x="0" y="2179492"/>
                </a:lnTo>
                <a:close/>
              </a:path>
            </a:pathLst>
          </a:custGeom>
          <a:blipFill>
            <a:blip r:embed="rId9"/>
            <a:stretch>
              <a:fillRect b="-51329"/>
            </a:stretch>
          </a:blipFill>
        </p:spPr>
      </p:sp>
      <p:sp>
        <p:nvSpPr>
          <p:cNvPr id="11" name="Freeform 11"/>
          <p:cNvSpPr/>
          <p:nvPr/>
        </p:nvSpPr>
        <p:spPr>
          <a:xfrm rot="-105436" flipH="1">
            <a:off x="-144969" y="1925162"/>
            <a:ext cx="2551630" cy="5238590"/>
          </a:xfrm>
          <a:custGeom>
            <a:avLst/>
            <a:gdLst/>
            <a:ahLst/>
            <a:cxnLst/>
            <a:rect l="l" t="t" r="r" b="b"/>
            <a:pathLst>
              <a:path w="2551630" h="5238590">
                <a:moveTo>
                  <a:pt x="2551630" y="0"/>
                </a:moveTo>
                <a:lnTo>
                  <a:pt x="0" y="0"/>
                </a:lnTo>
                <a:lnTo>
                  <a:pt x="0" y="5238590"/>
                </a:lnTo>
                <a:lnTo>
                  <a:pt x="2551630" y="5238590"/>
                </a:lnTo>
                <a:lnTo>
                  <a:pt x="2551630" y="0"/>
                </a:lnTo>
                <a:close/>
              </a:path>
            </a:pathLst>
          </a:custGeom>
          <a:blipFill>
            <a:blip r:embed="rId3"/>
            <a:stretch>
              <a:fillRect/>
            </a:stretch>
          </a:blipFill>
        </p:spPr>
      </p:sp>
      <p:sp>
        <p:nvSpPr>
          <p:cNvPr id="12" name="Freeform 12"/>
          <p:cNvSpPr/>
          <p:nvPr/>
        </p:nvSpPr>
        <p:spPr>
          <a:xfrm rot="-974698" flipV="1">
            <a:off x="11232444" y="8489263"/>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15801617" y="299858"/>
            <a:ext cx="1457683" cy="1457683"/>
          </a:xfrm>
          <a:custGeom>
            <a:avLst/>
            <a:gdLst/>
            <a:ahLst/>
            <a:cxnLst/>
            <a:rect l="l" t="t" r="r" b="b"/>
            <a:pathLst>
              <a:path w="1457683" h="1457683">
                <a:moveTo>
                  <a:pt x="0" y="0"/>
                </a:moveTo>
                <a:lnTo>
                  <a:pt x="1457683" y="0"/>
                </a:lnTo>
                <a:lnTo>
                  <a:pt x="1457683" y="1457684"/>
                </a:lnTo>
                <a:lnTo>
                  <a:pt x="0" y="145768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4" name="Freeform 14"/>
          <p:cNvSpPr/>
          <p:nvPr/>
        </p:nvSpPr>
        <p:spPr>
          <a:xfrm>
            <a:off x="2302981" y="1254630"/>
            <a:ext cx="688578" cy="688578"/>
          </a:xfrm>
          <a:custGeom>
            <a:avLst/>
            <a:gdLst/>
            <a:ahLst/>
            <a:cxnLst/>
            <a:rect l="l" t="t" r="r" b="b"/>
            <a:pathLst>
              <a:path w="688578" h="688578">
                <a:moveTo>
                  <a:pt x="0" y="0"/>
                </a:moveTo>
                <a:lnTo>
                  <a:pt x="688578" y="0"/>
                </a:lnTo>
                <a:lnTo>
                  <a:pt x="688578" y="688578"/>
                </a:lnTo>
                <a:lnTo>
                  <a:pt x="0" y="68857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5" name="Freeform 15"/>
          <p:cNvSpPr/>
          <p:nvPr/>
        </p:nvSpPr>
        <p:spPr>
          <a:xfrm>
            <a:off x="15295408" y="1254630"/>
            <a:ext cx="688578" cy="688578"/>
          </a:xfrm>
          <a:custGeom>
            <a:avLst/>
            <a:gdLst/>
            <a:ahLst/>
            <a:cxnLst/>
            <a:rect l="l" t="t" r="r" b="b"/>
            <a:pathLst>
              <a:path w="688578" h="688578">
                <a:moveTo>
                  <a:pt x="0" y="0"/>
                </a:moveTo>
                <a:lnTo>
                  <a:pt x="688578" y="0"/>
                </a:lnTo>
                <a:lnTo>
                  <a:pt x="688578" y="688578"/>
                </a:lnTo>
                <a:lnTo>
                  <a:pt x="0" y="68857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6" name="TextBox 16"/>
          <p:cNvSpPr txBox="1"/>
          <p:nvPr/>
        </p:nvSpPr>
        <p:spPr>
          <a:xfrm>
            <a:off x="4468967" y="1637019"/>
            <a:ext cx="9350067"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Conclusion</a:t>
            </a:r>
          </a:p>
        </p:txBody>
      </p:sp>
      <p:sp>
        <p:nvSpPr>
          <p:cNvPr id="17" name="TextBox 17"/>
          <p:cNvSpPr txBox="1"/>
          <p:nvPr/>
        </p:nvSpPr>
        <p:spPr>
          <a:xfrm>
            <a:off x="3714798" y="3484371"/>
            <a:ext cx="11924899" cy="2783205"/>
          </a:xfrm>
          <a:prstGeom prst="rect">
            <a:avLst/>
          </a:prstGeom>
        </p:spPr>
        <p:txBody>
          <a:bodyPr lIns="0" tIns="0" rIns="0" bIns="0" rtlCol="0" anchor="t">
            <a:spAutoFit/>
          </a:bodyPr>
          <a:lstStyle/>
          <a:p>
            <a:pPr algn="just">
              <a:lnSpc>
                <a:spcPts val="5519"/>
              </a:lnSpc>
            </a:pPr>
            <a:r>
              <a:rPr lang="en-US" sz="4799" b="1">
                <a:solidFill>
                  <a:srgbClr val="FFFFFF"/>
                </a:solidFill>
                <a:latin typeface="Playpen Sans Bold"/>
                <a:ea typeface="Playpen Sans Bold"/>
                <a:cs typeface="Playpen Sans Bold"/>
                <a:sym typeface="Playpen Sans Bold"/>
              </a:rPr>
              <a:t>From the results of the classification using KNN, it was found that the classification had been carried out well with an accuracy result of 86%.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839923" cy="3873819"/>
          </a:xfrm>
          <a:custGeom>
            <a:avLst/>
            <a:gdLst/>
            <a:ahLst/>
            <a:cxnLst/>
            <a:rect l="l" t="t" r="r" b="b"/>
            <a:pathLst>
              <a:path w="3839923" h="3873819">
                <a:moveTo>
                  <a:pt x="0" y="0"/>
                </a:moveTo>
                <a:lnTo>
                  <a:pt x="3839923" y="0"/>
                </a:lnTo>
                <a:lnTo>
                  <a:pt x="3839923" y="3873819"/>
                </a:lnTo>
                <a:lnTo>
                  <a:pt x="0" y="387381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523501" y="-1303722"/>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646756">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7184836"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a:off x="12241617" y="210918"/>
            <a:ext cx="3691143" cy="2134256"/>
          </a:xfrm>
          <a:custGeom>
            <a:avLst/>
            <a:gdLst/>
            <a:ahLst/>
            <a:cxnLst/>
            <a:rect l="l" t="t" r="r" b="b"/>
            <a:pathLst>
              <a:path w="3691143" h="2134256">
                <a:moveTo>
                  <a:pt x="0" y="0"/>
                </a:moveTo>
                <a:lnTo>
                  <a:pt x="3691143" y="0"/>
                </a:lnTo>
                <a:lnTo>
                  <a:pt x="3691143" y="2134256"/>
                </a:lnTo>
                <a:lnTo>
                  <a:pt x="0" y="2134256"/>
                </a:lnTo>
                <a:lnTo>
                  <a:pt x="0" y="0"/>
                </a:lnTo>
                <a:close/>
              </a:path>
            </a:pathLst>
          </a:custGeom>
          <a:blipFill>
            <a:blip r:embed="rId9"/>
            <a:stretch>
              <a:fillRect b="-51329"/>
            </a:stretch>
          </a:blipFill>
        </p:spPr>
      </p:sp>
      <p:sp>
        <p:nvSpPr>
          <p:cNvPr id="12" name="Freeform 12"/>
          <p:cNvSpPr/>
          <p:nvPr/>
        </p:nvSpPr>
        <p:spPr>
          <a:xfrm rot="1616795" flipV="1">
            <a:off x="2063189" y="8038644"/>
            <a:ext cx="4567819" cy="2641159"/>
          </a:xfrm>
          <a:custGeom>
            <a:avLst/>
            <a:gdLst/>
            <a:ahLst/>
            <a:cxnLst/>
            <a:rect l="l" t="t" r="r" b="b"/>
            <a:pathLst>
              <a:path w="4567819" h="2641159">
                <a:moveTo>
                  <a:pt x="0" y="2641159"/>
                </a:moveTo>
                <a:lnTo>
                  <a:pt x="4567819" y="2641159"/>
                </a:lnTo>
                <a:lnTo>
                  <a:pt x="4567819" y="0"/>
                </a:lnTo>
                <a:lnTo>
                  <a:pt x="0" y="0"/>
                </a:lnTo>
                <a:lnTo>
                  <a:pt x="0" y="2641159"/>
                </a:lnTo>
                <a:close/>
              </a:path>
            </a:pathLst>
          </a:custGeom>
          <a:blipFill>
            <a:blip r:embed="rId9"/>
            <a:stretch>
              <a:fillRect b="-51329"/>
            </a:stretch>
          </a:blipFill>
        </p:spPr>
      </p:sp>
      <p:grpSp>
        <p:nvGrpSpPr>
          <p:cNvPr id="13" name="Group 13"/>
          <p:cNvGrpSpPr/>
          <p:nvPr/>
        </p:nvGrpSpPr>
        <p:grpSpPr>
          <a:xfrm>
            <a:off x="4347099" y="3528448"/>
            <a:ext cx="4199894" cy="419989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9900" r="-9900"/>
              </a:stretch>
            </a:blipFill>
            <a:ln w="209550" cap="sq">
              <a:solidFill>
                <a:srgbClr val="FFDA66"/>
              </a:solidFill>
              <a:prstDash val="solid"/>
              <a:miter/>
            </a:ln>
          </p:spPr>
        </p:sp>
      </p:grpSp>
      <p:sp>
        <p:nvSpPr>
          <p:cNvPr id="15" name="TextBox 15"/>
          <p:cNvSpPr txBox="1"/>
          <p:nvPr/>
        </p:nvSpPr>
        <p:spPr>
          <a:xfrm>
            <a:off x="6094008" y="1637019"/>
            <a:ext cx="6099984"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About Me</a:t>
            </a:r>
          </a:p>
        </p:txBody>
      </p:sp>
      <p:sp>
        <p:nvSpPr>
          <p:cNvPr id="16" name="TextBox 16"/>
          <p:cNvSpPr txBox="1"/>
          <p:nvPr/>
        </p:nvSpPr>
        <p:spPr>
          <a:xfrm>
            <a:off x="9103438" y="3954264"/>
            <a:ext cx="4929844" cy="3348263"/>
          </a:xfrm>
          <a:prstGeom prst="rect">
            <a:avLst/>
          </a:prstGeom>
        </p:spPr>
        <p:txBody>
          <a:bodyPr lIns="0" tIns="0" rIns="0" bIns="0" rtlCol="0" anchor="t">
            <a:spAutoFit/>
          </a:bodyPr>
          <a:lstStyle/>
          <a:p>
            <a:pPr algn="ctr">
              <a:lnSpc>
                <a:spcPts val="2628"/>
              </a:lnSpc>
            </a:pPr>
            <a:r>
              <a:rPr lang="en-US" sz="2285" b="1">
                <a:solidFill>
                  <a:srgbClr val="FFFFFF"/>
                </a:solidFill>
                <a:latin typeface="Playpen Sans Bold"/>
                <a:ea typeface="Playpen Sans Bold"/>
                <a:cs typeface="Playpen Sans Bold"/>
                <a:sym typeface="Playpen Sans Bold"/>
              </a:rPr>
              <a:t>I am a fresh graduate of S1 majoring in informatics engineering who has a high interest in the field of data analysis and data science. Currently attending a mini Bootcamp from dibimbing.id to expand my knowledge in the field of data analysis and data science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rot="-573428">
            <a:off x="-35117" y="700846"/>
            <a:ext cx="5261542" cy="5307987"/>
          </a:xfrm>
          <a:custGeom>
            <a:avLst/>
            <a:gdLst/>
            <a:ahLst/>
            <a:cxnLst/>
            <a:rect l="l" t="t" r="r" b="b"/>
            <a:pathLst>
              <a:path w="5261542" h="5307987">
                <a:moveTo>
                  <a:pt x="0" y="0"/>
                </a:moveTo>
                <a:lnTo>
                  <a:pt x="5261543" y="0"/>
                </a:lnTo>
                <a:lnTo>
                  <a:pt x="5261543" y="5307988"/>
                </a:lnTo>
                <a:lnTo>
                  <a:pt x="0" y="5307988"/>
                </a:lnTo>
                <a:lnTo>
                  <a:pt x="0" y="0"/>
                </a:lnTo>
                <a:close/>
              </a:path>
            </a:pathLst>
          </a:custGeom>
          <a:blipFill>
            <a:blip r:embed="rId3"/>
            <a:stretch>
              <a:fillRect/>
            </a:stretch>
          </a:blipFill>
        </p:spPr>
      </p:sp>
      <p:sp>
        <p:nvSpPr>
          <p:cNvPr id="4" name="Freeform 4"/>
          <p:cNvSpPr/>
          <p:nvPr/>
        </p:nvSpPr>
        <p:spPr>
          <a:xfrm rot="-889340">
            <a:off x="13935987" y="3501841"/>
            <a:ext cx="4526280" cy="8229600"/>
          </a:xfrm>
          <a:custGeom>
            <a:avLst/>
            <a:gdLst/>
            <a:ahLst/>
            <a:cxnLst/>
            <a:rect l="l" t="t" r="r" b="b"/>
            <a:pathLst>
              <a:path w="4526280" h="8229600">
                <a:moveTo>
                  <a:pt x="0" y="0"/>
                </a:moveTo>
                <a:lnTo>
                  <a:pt x="4526280" y="0"/>
                </a:lnTo>
                <a:lnTo>
                  <a:pt x="4526280" y="8229600"/>
                </a:lnTo>
                <a:lnTo>
                  <a:pt x="0" y="8229600"/>
                </a:lnTo>
                <a:lnTo>
                  <a:pt x="0" y="0"/>
                </a:lnTo>
                <a:close/>
              </a:path>
            </a:pathLst>
          </a:custGeom>
          <a:blipFill>
            <a:blip r:embed="rId4"/>
            <a:stretch>
              <a:fillRect/>
            </a:stretch>
          </a:blipFill>
        </p:spPr>
      </p:sp>
      <p:sp>
        <p:nvSpPr>
          <p:cNvPr id="5" name="Freeform 5"/>
          <p:cNvSpPr/>
          <p:nvPr/>
        </p:nvSpPr>
        <p:spPr>
          <a:xfrm rot="-4734906" flipH="1">
            <a:off x="-399434" y="-1386863"/>
            <a:ext cx="4662690" cy="3765122"/>
          </a:xfrm>
          <a:custGeom>
            <a:avLst/>
            <a:gdLst/>
            <a:ahLst/>
            <a:cxnLst/>
            <a:rect l="l" t="t" r="r" b="b"/>
            <a:pathLst>
              <a:path w="4662690" h="3765122">
                <a:moveTo>
                  <a:pt x="4662690" y="0"/>
                </a:moveTo>
                <a:lnTo>
                  <a:pt x="0" y="0"/>
                </a:lnTo>
                <a:lnTo>
                  <a:pt x="0" y="3765122"/>
                </a:lnTo>
                <a:lnTo>
                  <a:pt x="4662690" y="3765122"/>
                </a:lnTo>
                <a:lnTo>
                  <a:pt x="4662690" y="0"/>
                </a:lnTo>
                <a:close/>
              </a:path>
            </a:pathLst>
          </a:custGeom>
          <a:blipFill>
            <a:blip r:embed="rId5"/>
            <a:stretch>
              <a:fillRect/>
            </a:stretch>
          </a:blipFill>
        </p:spPr>
      </p:sp>
      <p:sp>
        <p:nvSpPr>
          <p:cNvPr id="6" name="Freeform 6"/>
          <p:cNvSpPr/>
          <p:nvPr/>
        </p:nvSpPr>
        <p:spPr>
          <a:xfrm rot="-567616">
            <a:off x="14410012" y="244111"/>
            <a:ext cx="3578229" cy="7346235"/>
          </a:xfrm>
          <a:custGeom>
            <a:avLst/>
            <a:gdLst/>
            <a:ahLst/>
            <a:cxnLst/>
            <a:rect l="l" t="t" r="r" b="b"/>
            <a:pathLst>
              <a:path w="3578229" h="7346235">
                <a:moveTo>
                  <a:pt x="0" y="0"/>
                </a:moveTo>
                <a:lnTo>
                  <a:pt x="3578229" y="0"/>
                </a:lnTo>
                <a:lnTo>
                  <a:pt x="3578229" y="7346235"/>
                </a:lnTo>
                <a:lnTo>
                  <a:pt x="0" y="7346235"/>
                </a:lnTo>
                <a:lnTo>
                  <a:pt x="0" y="0"/>
                </a:lnTo>
                <a:close/>
              </a:path>
            </a:pathLst>
          </a:custGeom>
          <a:blipFill>
            <a:blip r:embed="rId6"/>
            <a:stretch>
              <a:fillRect/>
            </a:stretch>
          </a:blipFill>
        </p:spPr>
      </p:sp>
      <p:sp>
        <p:nvSpPr>
          <p:cNvPr id="7" name="Freeform 7"/>
          <p:cNvSpPr/>
          <p:nvPr/>
        </p:nvSpPr>
        <p:spPr>
          <a:xfrm rot="-10045849">
            <a:off x="12016719" y="7282432"/>
            <a:ext cx="4657861" cy="4698977"/>
          </a:xfrm>
          <a:custGeom>
            <a:avLst/>
            <a:gdLst/>
            <a:ahLst/>
            <a:cxnLst/>
            <a:rect l="l" t="t" r="r" b="b"/>
            <a:pathLst>
              <a:path w="4657861" h="4698977">
                <a:moveTo>
                  <a:pt x="0" y="0"/>
                </a:moveTo>
                <a:lnTo>
                  <a:pt x="4657861" y="0"/>
                </a:lnTo>
                <a:lnTo>
                  <a:pt x="4657861" y="4698978"/>
                </a:lnTo>
                <a:lnTo>
                  <a:pt x="0" y="4698978"/>
                </a:lnTo>
                <a:lnTo>
                  <a:pt x="0" y="0"/>
                </a:lnTo>
                <a:close/>
              </a:path>
            </a:pathLst>
          </a:custGeom>
          <a:blipFill>
            <a:blip r:embed="rId3"/>
            <a:stretch>
              <a:fillRect/>
            </a:stretch>
          </a:blipFill>
        </p:spPr>
      </p:sp>
      <p:sp>
        <p:nvSpPr>
          <p:cNvPr id="8" name="Freeform 8"/>
          <p:cNvSpPr/>
          <p:nvPr/>
        </p:nvSpPr>
        <p:spPr>
          <a:xfrm rot="7709380" flipH="1">
            <a:off x="-1550054" y="3158805"/>
            <a:ext cx="3578229" cy="7346235"/>
          </a:xfrm>
          <a:custGeom>
            <a:avLst/>
            <a:gdLst/>
            <a:ahLst/>
            <a:cxnLst/>
            <a:rect l="l" t="t" r="r" b="b"/>
            <a:pathLst>
              <a:path w="3578229" h="7346235">
                <a:moveTo>
                  <a:pt x="3578229" y="0"/>
                </a:moveTo>
                <a:lnTo>
                  <a:pt x="0" y="0"/>
                </a:lnTo>
                <a:lnTo>
                  <a:pt x="0" y="7346236"/>
                </a:lnTo>
                <a:lnTo>
                  <a:pt x="3578229" y="7346236"/>
                </a:lnTo>
                <a:lnTo>
                  <a:pt x="3578229" y="0"/>
                </a:lnTo>
                <a:close/>
              </a:path>
            </a:pathLst>
          </a:custGeom>
          <a:blipFill>
            <a:blip r:embed="rId6"/>
            <a:stretch>
              <a:fillRect/>
            </a:stretch>
          </a:blipFill>
        </p:spPr>
      </p:sp>
      <p:sp>
        <p:nvSpPr>
          <p:cNvPr id="9" name="Freeform 9"/>
          <p:cNvSpPr/>
          <p:nvPr/>
        </p:nvSpPr>
        <p:spPr>
          <a:xfrm>
            <a:off x="3583930" y="1101012"/>
            <a:ext cx="1605499" cy="1605499"/>
          </a:xfrm>
          <a:custGeom>
            <a:avLst/>
            <a:gdLst/>
            <a:ahLst/>
            <a:cxnLst/>
            <a:rect l="l" t="t" r="r" b="b"/>
            <a:pathLst>
              <a:path w="1605499" h="1605499">
                <a:moveTo>
                  <a:pt x="0" y="0"/>
                </a:moveTo>
                <a:lnTo>
                  <a:pt x="1605499" y="0"/>
                </a:lnTo>
                <a:lnTo>
                  <a:pt x="1605499" y="1605498"/>
                </a:lnTo>
                <a:lnTo>
                  <a:pt x="0" y="160549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14589727" y="7035307"/>
            <a:ext cx="1408932" cy="1408932"/>
          </a:xfrm>
          <a:custGeom>
            <a:avLst/>
            <a:gdLst/>
            <a:ahLst/>
            <a:cxnLst/>
            <a:rect l="l" t="t" r="r" b="b"/>
            <a:pathLst>
              <a:path w="1408932" h="1408932">
                <a:moveTo>
                  <a:pt x="0" y="0"/>
                </a:moveTo>
                <a:lnTo>
                  <a:pt x="1408933" y="0"/>
                </a:lnTo>
                <a:lnTo>
                  <a:pt x="1408933" y="1408932"/>
                </a:lnTo>
                <a:lnTo>
                  <a:pt x="0" y="140893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a:off x="15998660" y="6516801"/>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2" name="Freeform 12"/>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3" name="Freeform 13"/>
          <p:cNvSpPr/>
          <p:nvPr/>
        </p:nvSpPr>
        <p:spPr>
          <a:xfrm rot="78754">
            <a:off x="8755160" y="244176"/>
            <a:ext cx="4176366" cy="2414817"/>
          </a:xfrm>
          <a:custGeom>
            <a:avLst/>
            <a:gdLst/>
            <a:ahLst/>
            <a:cxnLst/>
            <a:rect l="l" t="t" r="r" b="b"/>
            <a:pathLst>
              <a:path w="4176366" h="2414817">
                <a:moveTo>
                  <a:pt x="0" y="0"/>
                </a:moveTo>
                <a:lnTo>
                  <a:pt x="4176366" y="0"/>
                </a:lnTo>
                <a:lnTo>
                  <a:pt x="4176366" y="2414817"/>
                </a:lnTo>
                <a:lnTo>
                  <a:pt x="0" y="2414817"/>
                </a:lnTo>
                <a:lnTo>
                  <a:pt x="0" y="0"/>
                </a:lnTo>
                <a:close/>
              </a:path>
            </a:pathLst>
          </a:custGeom>
          <a:blipFill>
            <a:blip r:embed="rId11"/>
            <a:stretch>
              <a:fillRect b="-51329"/>
            </a:stretch>
          </a:blipFill>
        </p:spPr>
      </p:sp>
      <p:sp>
        <p:nvSpPr>
          <p:cNvPr id="14" name="Freeform 14"/>
          <p:cNvSpPr/>
          <p:nvPr/>
        </p:nvSpPr>
        <p:spPr>
          <a:xfrm rot="918506" flipV="1">
            <a:off x="3513659" y="7904932"/>
            <a:ext cx="4567819" cy="2641159"/>
          </a:xfrm>
          <a:custGeom>
            <a:avLst/>
            <a:gdLst/>
            <a:ahLst/>
            <a:cxnLst/>
            <a:rect l="l" t="t" r="r" b="b"/>
            <a:pathLst>
              <a:path w="4567819" h="2641159">
                <a:moveTo>
                  <a:pt x="0" y="2641159"/>
                </a:moveTo>
                <a:lnTo>
                  <a:pt x="4567818" y="2641159"/>
                </a:lnTo>
                <a:lnTo>
                  <a:pt x="4567818" y="0"/>
                </a:lnTo>
                <a:lnTo>
                  <a:pt x="0" y="0"/>
                </a:lnTo>
                <a:lnTo>
                  <a:pt x="0" y="2641159"/>
                </a:lnTo>
                <a:close/>
              </a:path>
            </a:pathLst>
          </a:custGeom>
          <a:blipFill>
            <a:blip r:embed="rId11"/>
            <a:stretch>
              <a:fillRect b="-51329"/>
            </a:stretch>
          </a:blipFill>
        </p:spPr>
      </p:sp>
      <p:sp>
        <p:nvSpPr>
          <p:cNvPr id="15" name="TextBox 15"/>
          <p:cNvSpPr txBox="1"/>
          <p:nvPr/>
        </p:nvSpPr>
        <p:spPr>
          <a:xfrm>
            <a:off x="4121397" y="4377413"/>
            <a:ext cx="10045205" cy="1722673"/>
          </a:xfrm>
          <a:prstGeom prst="rect">
            <a:avLst/>
          </a:prstGeom>
        </p:spPr>
        <p:txBody>
          <a:bodyPr lIns="0" tIns="0" rIns="0" bIns="0" rtlCol="0" anchor="t">
            <a:spAutoFit/>
          </a:bodyPr>
          <a:lstStyle/>
          <a:p>
            <a:pPr algn="ctr">
              <a:lnSpc>
                <a:spcPts val="13093"/>
              </a:lnSpc>
            </a:pPr>
            <a:r>
              <a:rPr lang="en-US" sz="12589" b="1">
                <a:solidFill>
                  <a:srgbClr val="FFFFFF"/>
                </a:solidFill>
                <a:latin typeface="Playpen Sans Bold"/>
                <a:ea typeface="Playpen Sans Bold"/>
                <a:cs typeface="Playpen Sans Bold"/>
                <a:sym typeface="Playpen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839923" cy="3873819"/>
          </a:xfrm>
          <a:custGeom>
            <a:avLst/>
            <a:gdLst/>
            <a:ahLst/>
            <a:cxnLst/>
            <a:rect l="l" t="t" r="r" b="b"/>
            <a:pathLst>
              <a:path w="3839923" h="3873819">
                <a:moveTo>
                  <a:pt x="0" y="0"/>
                </a:moveTo>
                <a:lnTo>
                  <a:pt x="3839923" y="0"/>
                </a:lnTo>
                <a:lnTo>
                  <a:pt x="3839923" y="3873819"/>
                </a:lnTo>
                <a:lnTo>
                  <a:pt x="0" y="387381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523501" y="-1303722"/>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646756">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7184836"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a:off x="12241617" y="210918"/>
            <a:ext cx="3691143" cy="2134256"/>
          </a:xfrm>
          <a:custGeom>
            <a:avLst/>
            <a:gdLst/>
            <a:ahLst/>
            <a:cxnLst/>
            <a:rect l="l" t="t" r="r" b="b"/>
            <a:pathLst>
              <a:path w="3691143" h="2134256">
                <a:moveTo>
                  <a:pt x="0" y="0"/>
                </a:moveTo>
                <a:lnTo>
                  <a:pt x="3691143" y="0"/>
                </a:lnTo>
                <a:lnTo>
                  <a:pt x="3691143" y="2134256"/>
                </a:lnTo>
                <a:lnTo>
                  <a:pt x="0" y="2134256"/>
                </a:lnTo>
                <a:lnTo>
                  <a:pt x="0" y="0"/>
                </a:lnTo>
                <a:close/>
              </a:path>
            </a:pathLst>
          </a:custGeom>
          <a:blipFill>
            <a:blip r:embed="rId9"/>
            <a:stretch>
              <a:fillRect b="-51329"/>
            </a:stretch>
          </a:blipFill>
        </p:spPr>
      </p:sp>
      <p:sp>
        <p:nvSpPr>
          <p:cNvPr id="12" name="TextBox 12"/>
          <p:cNvSpPr txBox="1"/>
          <p:nvPr/>
        </p:nvSpPr>
        <p:spPr>
          <a:xfrm>
            <a:off x="5442225" y="1637019"/>
            <a:ext cx="7403549" cy="1741170"/>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K-Nearest Neighbors</a:t>
            </a:r>
          </a:p>
        </p:txBody>
      </p:sp>
      <p:sp>
        <p:nvSpPr>
          <p:cNvPr id="13" name="TextBox 13"/>
          <p:cNvSpPr txBox="1"/>
          <p:nvPr/>
        </p:nvSpPr>
        <p:spPr>
          <a:xfrm>
            <a:off x="4615845" y="3987233"/>
            <a:ext cx="9008071" cy="3319780"/>
          </a:xfrm>
          <a:prstGeom prst="rect">
            <a:avLst/>
          </a:prstGeom>
        </p:spPr>
        <p:txBody>
          <a:bodyPr lIns="0" tIns="0" rIns="0" bIns="0" rtlCol="0" anchor="t">
            <a:spAutoFit/>
          </a:bodyPr>
          <a:lstStyle/>
          <a:p>
            <a:pPr algn="ctr">
              <a:lnSpc>
                <a:spcPts val="4369"/>
              </a:lnSpc>
            </a:pPr>
            <a:r>
              <a:rPr lang="en-US" sz="3799" b="1">
                <a:solidFill>
                  <a:srgbClr val="FFFFFF"/>
                </a:solidFill>
                <a:latin typeface="Playpen Sans Bold"/>
                <a:ea typeface="Playpen Sans Bold"/>
                <a:cs typeface="Playpen Sans Bold"/>
                <a:sym typeface="Playpen Sans Bold"/>
              </a:rPr>
              <a:t>K-Nearest Neighbor (KNN) is a machine learning algorithm used to classify new data based on existing data. This algorithm uses the concept that similar data will be close to each other.</a:t>
            </a:r>
          </a:p>
        </p:txBody>
      </p:sp>
      <p:sp>
        <p:nvSpPr>
          <p:cNvPr id="14" name="Freeform 14"/>
          <p:cNvSpPr/>
          <p:nvPr/>
        </p:nvSpPr>
        <p:spPr>
          <a:xfrm rot="1616795" flipV="1">
            <a:off x="2063189" y="8038644"/>
            <a:ext cx="4567819" cy="2641159"/>
          </a:xfrm>
          <a:custGeom>
            <a:avLst/>
            <a:gdLst/>
            <a:ahLst/>
            <a:cxnLst/>
            <a:rect l="l" t="t" r="r" b="b"/>
            <a:pathLst>
              <a:path w="4567819" h="2641159">
                <a:moveTo>
                  <a:pt x="0" y="2641159"/>
                </a:moveTo>
                <a:lnTo>
                  <a:pt x="4567819" y="2641159"/>
                </a:lnTo>
                <a:lnTo>
                  <a:pt x="4567819" y="0"/>
                </a:lnTo>
                <a:lnTo>
                  <a:pt x="0" y="0"/>
                </a:lnTo>
                <a:lnTo>
                  <a:pt x="0" y="2641159"/>
                </a:lnTo>
                <a:close/>
              </a:path>
            </a:pathLst>
          </a:custGeom>
          <a:blipFill>
            <a:blip r:embed="rId9"/>
            <a:stretch>
              <a:fillRect b="-51329"/>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839923" cy="3873819"/>
          </a:xfrm>
          <a:custGeom>
            <a:avLst/>
            <a:gdLst/>
            <a:ahLst/>
            <a:cxnLst/>
            <a:rect l="l" t="t" r="r" b="b"/>
            <a:pathLst>
              <a:path w="3839923" h="3873819">
                <a:moveTo>
                  <a:pt x="0" y="0"/>
                </a:moveTo>
                <a:lnTo>
                  <a:pt x="3839923" y="0"/>
                </a:lnTo>
                <a:lnTo>
                  <a:pt x="3839923" y="3873819"/>
                </a:lnTo>
                <a:lnTo>
                  <a:pt x="0" y="387381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523501" y="-1303722"/>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646756">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7184836"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a:off x="12241617" y="210918"/>
            <a:ext cx="3691143" cy="2134256"/>
          </a:xfrm>
          <a:custGeom>
            <a:avLst/>
            <a:gdLst/>
            <a:ahLst/>
            <a:cxnLst/>
            <a:rect l="l" t="t" r="r" b="b"/>
            <a:pathLst>
              <a:path w="3691143" h="2134256">
                <a:moveTo>
                  <a:pt x="0" y="0"/>
                </a:moveTo>
                <a:lnTo>
                  <a:pt x="3691143" y="0"/>
                </a:lnTo>
                <a:lnTo>
                  <a:pt x="3691143" y="2134256"/>
                </a:lnTo>
                <a:lnTo>
                  <a:pt x="0" y="2134256"/>
                </a:lnTo>
                <a:lnTo>
                  <a:pt x="0" y="0"/>
                </a:lnTo>
                <a:close/>
              </a:path>
            </a:pathLst>
          </a:custGeom>
          <a:blipFill>
            <a:blip r:embed="rId9"/>
            <a:stretch>
              <a:fillRect b="-51329"/>
            </a:stretch>
          </a:blipFill>
        </p:spPr>
      </p:sp>
      <p:sp>
        <p:nvSpPr>
          <p:cNvPr id="12" name="TextBox 12"/>
          <p:cNvSpPr txBox="1"/>
          <p:nvPr/>
        </p:nvSpPr>
        <p:spPr>
          <a:xfrm>
            <a:off x="3975294" y="1794372"/>
            <a:ext cx="9892318" cy="1741170"/>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Heart Failure Prediction</a:t>
            </a:r>
          </a:p>
          <a:p>
            <a:pPr algn="ctr">
              <a:lnSpc>
                <a:spcPts val="6839"/>
              </a:lnSpc>
            </a:pPr>
            <a:endParaRPr lang="en-US" sz="5999" b="1">
              <a:solidFill>
                <a:srgbClr val="FFDA66"/>
              </a:solidFill>
              <a:latin typeface="Playpen Sans Bold"/>
              <a:ea typeface="Playpen Sans Bold"/>
              <a:cs typeface="Playpen Sans Bold"/>
              <a:sym typeface="Playpen Sans Bold"/>
            </a:endParaRPr>
          </a:p>
        </p:txBody>
      </p:sp>
      <p:sp>
        <p:nvSpPr>
          <p:cNvPr id="13" name="TextBox 13"/>
          <p:cNvSpPr txBox="1"/>
          <p:nvPr/>
        </p:nvSpPr>
        <p:spPr>
          <a:xfrm>
            <a:off x="3409644" y="3104010"/>
            <a:ext cx="11924899" cy="2607310"/>
          </a:xfrm>
          <a:prstGeom prst="rect">
            <a:avLst/>
          </a:prstGeom>
        </p:spPr>
        <p:txBody>
          <a:bodyPr lIns="0" tIns="0" rIns="0" bIns="0" rtlCol="0" anchor="t">
            <a:spAutoFit/>
          </a:bodyPr>
          <a:lstStyle/>
          <a:p>
            <a:pPr algn="just">
              <a:lnSpc>
                <a:spcPts val="2990"/>
              </a:lnSpc>
            </a:pPr>
            <a:r>
              <a:rPr lang="en-US" sz="2600" b="1">
                <a:solidFill>
                  <a:srgbClr val="FFFFFF"/>
                </a:solidFill>
                <a:latin typeface="Playpen Sans Bold"/>
                <a:ea typeface="Playpen Sans Bold"/>
                <a:cs typeface="Playpen Sans Bold"/>
                <a:sym typeface="Playpen Sans Bold"/>
              </a:rPr>
              <a:t>Cardiovascular diseases (CVDs) are the number 1 cause of death globally, taking an estimated 17.9 million lives each year, which accounts for 31% of all deaths worldwide. Four out of 5CVD deaths are due to heart attacks and strokes, and one-third of these deaths occur prematurely in people under 70 years of age. Heart failure is a common event caused by CVDs and this dataset contains 11 features that can be used to predict a possible heart disease.</a:t>
            </a:r>
          </a:p>
        </p:txBody>
      </p:sp>
      <p:sp>
        <p:nvSpPr>
          <p:cNvPr id="14" name="TextBox 14"/>
          <p:cNvSpPr txBox="1"/>
          <p:nvPr/>
        </p:nvSpPr>
        <p:spPr>
          <a:xfrm>
            <a:off x="3319955" y="6033890"/>
            <a:ext cx="12014588" cy="1864360"/>
          </a:xfrm>
          <a:prstGeom prst="rect">
            <a:avLst/>
          </a:prstGeom>
        </p:spPr>
        <p:txBody>
          <a:bodyPr lIns="0" tIns="0" rIns="0" bIns="0" rtlCol="0" anchor="t">
            <a:spAutoFit/>
          </a:bodyPr>
          <a:lstStyle/>
          <a:p>
            <a:pPr algn="just">
              <a:lnSpc>
                <a:spcPts val="2990"/>
              </a:lnSpc>
            </a:pPr>
            <a:r>
              <a:rPr lang="en-US" sz="2600" b="1">
                <a:solidFill>
                  <a:srgbClr val="FFFFFF"/>
                </a:solidFill>
                <a:latin typeface="Playpen Sans Bold"/>
                <a:ea typeface="Playpen Sans Bold"/>
                <a:cs typeface="Playpen Sans Bold"/>
                <a:sym typeface="Playpen Sans Bold"/>
              </a:rPr>
              <a:t>People with cardiovascular disease or who are at high cardiovascular risk (due to the presence of one or more risk factors such as hypertension, diabetes, hyperlipidaemia or already established disease) need early detection and management wherein a machine learning model can be of great help.</a:t>
            </a:r>
          </a:p>
        </p:txBody>
      </p:sp>
      <p:sp>
        <p:nvSpPr>
          <p:cNvPr id="15" name="Freeform 15"/>
          <p:cNvSpPr/>
          <p:nvPr/>
        </p:nvSpPr>
        <p:spPr>
          <a:xfrm rot="1616795" flipV="1">
            <a:off x="2063189" y="8038644"/>
            <a:ext cx="4567819" cy="2641159"/>
          </a:xfrm>
          <a:custGeom>
            <a:avLst/>
            <a:gdLst/>
            <a:ahLst/>
            <a:cxnLst/>
            <a:rect l="l" t="t" r="r" b="b"/>
            <a:pathLst>
              <a:path w="4567819" h="2641159">
                <a:moveTo>
                  <a:pt x="0" y="2641159"/>
                </a:moveTo>
                <a:lnTo>
                  <a:pt x="4567819" y="2641159"/>
                </a:lnTo>
                <a:lnTo>
                  <a:pt x="4567819" y="0"/>
                </a:lnTo>
                <a:lnTo>
                  <a:pt x="0" y="0"/>
                </a:lnTo>
                <a:lnTo>
                  <a:pt x="0" y="2641159"/>
                </a:lnTo>
                <a:close/>
              </a:path>
            </a:pathLst>
          </a:custGeom>
          <a:blipFill>
            <a:blip r:embed="rId9"/>
            <a:stretch>
              <a:fillRect b="-51329"/>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3718529" y="3887075"/>
            <a:ext cx="11063295" cy="2562026"/>
          </a:xfrm>
          <a:custGeom>
            <a:avLst/>
            <a:gdLst/>
            <a:ahLst/>
            <a:cxnLst/>
            <a:rect l="l" t="t" r="r" b="b"/>
            <a:pathLst>
              <a:path w="11063295" h="2562026">
                <a:moveTo>
                  <a:pt x="0" y="0"/>
                </a:moveTo>
                <a:lnTo>
                  <a:pt x="11063295" y="0"/>
                </a:lnTo>
                <a:lnTo>
                  <a:pt x="11063295" y="2562026"/>
                </a:lnTo>
                <a:lnTo>
                  <a:pt x="0" y="2562026"/>
                </a:lnTo>
                <a:lnTo>
                  <a:pt x="0" y="0"/>
                </a:lnTo>
                <a:close/>
              </a:path>
            </a:pathLst>
          </a:custGeom>
          <a:blipFill>
            <a:blip r:embed="rId10"/>
            <a:stretch>
              <a:fillRect/>
            </a:stretch>
          </a:blipFill>
        </p:spPr>
      </p:sp>
      <p:sp>
        <p:nvSpPr>
          <p:cNvPr id="14" name="TextBox 14"/>
          <p:cNvSpPr txBox="1"/>
          <p:nvPr/>
        </p:nvSpPr>
        <p:spPr>
          <a:xfrm>
            <a:off x="5442225" y="1637019"/>
            <a:ext cx="7403549"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Library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2909671" y="3946509"/>
            <a:ext cx="12468658" cy="2393982"/>
          </a:xfrm>
          <a:custGeom>
            <a:avLst/>
            <a:gdLst/>
            <a:ahLst/>
            <a:cxnLst/>
            <a:rect l="l" t="t" r="r" b="b"/>
            <a:pathLst>
              <a:path w="12468658" h="2393982">
                <a:moveTo>
                  <a:pt x="0" y="0"/>
                </a:moveTo>
                <a:lnTo>
                  <a:pt x="12468658" y="0"/>
                </a:lnTo>
                <a:lnTo>
                  <a:pt x="12468658" y="2393982"/>
                </a:lnTo>
                <a:lnTo>
                  <a:pt x="0" y="2393982"/>
                </a:lnTo>
                <a:lnTo>
                  <a:pt x="0" y="0"/>
                </a:lnTo>
                <a:close/>
              </a:path>
            </a:pathLst>
          </a:custGeom>
          <a:blipFill>
            <a:blip r:embed="rId10"/>
            <a:stretch>
              <a:fillRect/>
            </a:stretch>
          </a:blipFill>
        </p:spPr>
      </p:sp>
      <p:sp>
        <p:nvSpPr>
          <p:cNvPr id="14" name="TextBox 14"/>
          <p:cNvSpPr txBox="1"/>
          <p:nvPr/>
        </p:nvSpPr>
        <p:spPr>
          <a:xfrm>
            <a:off x="4450189" y="1637019"/>
            <a:ext cx="9387622"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a:off x="-430279" y="1028700"/>
            <a:ext cx="3255453" cy="3284189"/>
          </a:xfrm>
          <a:custGeom>
            <a:avLst/>
            <a:gdLst/>
            <a:ahLst/>
            <a:cxnLst/>
            <a:rect l="l" t="t" r="r" b="b"/>
            <a:pathLst>
              <a:path w="3255453" h="3284189">
                <a:moveTo>
                  <a:pt x="0" y="0"/>
                </a:moveTo>
                <a:lnTo>
                  <a:pt x="3255453" y="0"/>
                </a:lnTo>
                <a:lnTo>
                  <a:pt x="3255453" y="3284189"/>
                </a:lnTo>
                <a:lnTo>
                  <a:pt x="0" y="3284189"/>
                </a:lnTo>
                <a:lnTo>
                  <a:pt x="0" y="0"/>
                </a:lnTo>
                <a:close/>
              </a:path>
            </a:pathLst>
          </a:custGeom>
          <a:blipFill>
            <a:blip r:embed="rId3"/>
            <a:stretch>
              <a:fillRect/>
            </a:stretch>
          </a:blipFill>
        </p:spPr>
      </p:sp>
      <p:sp>
        <p:nvSpPr>
          <p:cNvPr id="4" name="Freeform 4"/>
          <p:cNvSpPr/>
          <p:nvPr/>
        </p:nvSpPr>
        <p:spPr>
          <a:xfrm rot="-485237">
            <a:off x="15714352" y="3968183"/>
            <a:ext cx="3089896" cy="5617992"/>
          </a:xfrm>
          <a:custGeom>
            <a:avLst/>
            <a:gdLst/>
            <a:ahLst/>
            <a:cxnLst/>
            <a:rect l="l" t="t" r="r" b="b"/>
            <a:pathLst>
              <a:path w="3089896" h="5617992">
                <a:moveTo>
                  <a:pt x="0" y="0"/>
                </a:moveTo>
                <a:lnTo>
                  <a:pt x="3089896" y="0"/>
                </a:lnTo>
                <a:lnTo>
                  <a:pt x="3089896" y="5617992"/>
                </a:lnTo>
                <a:lnTo>
                  <a:pt x="0" y="5617992"/>
                </a:lnTo>
                <a:lnTo>
                  <a:pt x="0" y="0"/>
                </a:lnTo>
                <a:close/>
              </a:path>
            </a:pathLst>
          </a:custGeom>
          <a:blipFill>
            <a:blip r:embed="rId4"/>
            <a:stretch>
              <a:fillRect/>
            </a:stretch>
          </a:blipFill>
        </p:spPr>
      </p:sp>
      <p:sp>
        <p:nvSpPr>
          <p:cNvPr id="5" name="Freeform 5"/>
          <p:cNvSpPr/>
          <p:nvPr/>
        </p:nvSpPr>
        <p:spPr>
          <a:xfrm rot="-4734906" flipH="1">
            <a:off x="-899929" y="-1304688"/>
            <a:ext cx="3753823" cy="3031212"/>
          </a:xfrm>
          <a:custGeom>
            <a:avLst/>
            <a:gdLst/>
            <a:ahLst/>
            <a:cxnLst/>
            <a:rect l="l" t="t" r="r" b="b"/>
            <a:pathLst>
              <a:path w="3753823" h="3031212">
                <a:moveTo>
                  <a:pt x="3753823" y="0"/>
                </a:moveTo>
                <a:lnTo>
                  <a:pt x="0" y="0"/>
                </a:lnTo>
                <a:lnTo>
                  <a:pt x="0" y="3031212"/>
                </a:lnTo>
                <a:lnTo>
                  <a:pt x="3753823" y="3031212"/>
                </a:lnTo>
                <a:lnTo>
                  <a:pt x="3753823" y="0"/>
                </a:lnTo>
                <a:close/>
              </a:path>
            </a:pathLst>
          </a:custGeom>
          <a:blipFill>
            <a:blip r:embed="rId5"/>
            <a:stretch>
              <a:fillRect/>
            </a:stretch>
          </a:blipFill>
        </p:spPr>
      </p:sp>
      <p:sp>
        <p:nvSpPr>
          <p:cNvPr id="6" name="Freeform 6"/>
          <p:cNvSpPr/>
          <p:nvPr/>
        </p:nvSpPr>
        <p:spPr>
          <a:xfrm rot="-132677">
            <a:off x="15998660" y="728391"/>
            <a:ext cx="2734633" cy="5614302"/>
          </a:xfrm>
          <a:custGeom>
            <a:avLst/>
            <a:gdLst/>
            <a:ahLst/>
            <a:cxnLst/>
            <a:rect l="l" t="t" r="r" b="b"/>
            <a:pathLst>
              <a:path w="2734633" h="5614302">
                <a:moveTo>
                  <a:pt x="0" y="0"/>
                </a:moveTo>
                <a:lnTo>
                  <a:pt x="2734633" y="0"/>
                </a:lnTo>
                <a:lnTo>
                  <a:pt x="2734633" y="5614302"/>
                </a:lnTo>
                <a:lnTo>
                  <a:pt x="0" y="5614302"/>
                </a:lnTo>
                <a:lnTo>
                  <a:pt x="0" y="0"/>
                </a:lnTo>
                <a:close/>
              </a:path>
            </a:pathLst>
          </a:custGeom>
          <a:blipFill>
            <a:blip r:embed="rId6"/>
            <a:stretch>
              <a:fillRect/>
            </a:stretch>
          </a:blipFill>
        </p:spPr>
      </p:sp>
      <p:sp>
        <p:nvSpPr>
          <p:cNvPr id="7" name="Freeform 7"/>
          <p:cNvSpPr/>
          <p:nvPr/>
        </p:nvSpPr>
        <p:spPr>
          <a:xfrm rot="-10045849">
            <a:off x="14939712" y="7614576"/>
            <a:ext cx="3579066" cy="3610659"/>
          </a:xfrm>
          <a:custGeom>
            <a:avLst/>
            <a:gdLst/>
            <a:ahLst/>
            <a:cxnLst/>
            <a:rect l="l" t="t" r="r" b="b"/>
            <a:pathLst>
              <a:path w="3579066" h="3610659">
                <a:moveTo>
                  <a:pt x="0" y="0"/>
                </a:moveTo>
                <a:lnTo>
                  <a:pt x="3579065" y="0"/>
                </a:lnTo>
                <a:lnTo>
                  <a:pt x="3579065" y="3610659"/>
                </a:lnTo>
                <a:lnTo>
                  <a:pt x="0" y="3610659"/>
                </a:lnTo>
                <a:lnTo>
                  <a:pt x="0" y="0"/>
                </a:lnTo>
                <a:close/>
              </a:path>
            </a:pathLst>
          </a:custGeom>
          <a:blipFill>
            <a:blip r:embed="rId3"/>
            <a:stretch>
              <a:fillRect/>
            </a:stretch>
          </a:blipFill>
        </p:spPr>
      </p:sp>
      <p:sp>
        <p:nvSpPr>
          <p:cNvPr id="8" name="Freeform 8"/>
          <p:cNvSpPr/>
          <p:nvPr/>
        </p:nvSpPr>
        <p:spPr>
          <a:xfrm rot="8100000" flipH="1">
            <a:off x="-1456972" y="2986773"/>
            <a:ext cx="2913944" cy="5982433"/>
          </a:xfrm>
          <a:custGeom>
            <a:avLst/>
            <a:gdLst/>
            <a:ahLst/>
            <a:cxnLst/>
            <a:rect l="l" t="t" r="r" b="b"/>
            <a:pathLst>
              <a:path w="2913944" h="5982433">
                <a:moveTo>
                  <a:pt x="2913944" y="0"/>
                </a:moveTo>
                <a:lnTo>
                  <a:pt x="0" y="0"/>
                </a:lnTo>
                <a:lnTo>
                  <a:pt x="0" y="5982433"/>
                </a:lnTo>
                <a:lnTo>
                  <a:pt x="2913944" y="5982433"/>
                </a:lnTo>
                <a:lnTo>
                  <a:pt x="2913944" y="0"/>
                </a:lnTo>
                <a:close/>
              </a:path>
            </a:pathLst>
          </a:custGeom>
          <a:blipFill>
            <a:blip r:embed="rId6"/>
            <a:stretch>
              <a:fillRect/>
            </a:stretch>
          </a:blipFill>
        </p:spPr>
      </p:sp>
      <p:sp>
        <p:nvSpPr>
          <p:cNvPr id="9" name="Freeform 9"/>
          <p:cNvSpPr/>
          <p:nvPr/>
        </p:nvSpPr>
        <p:spPr>
          <a:xfrm>
            <a:off x="16099001" y="7186363"/>
            <a:ext cx="630244" cy="630244"/>
          </a:xfrm>
          <a:custGeom>
            <a:avLst/>
            <a:gdLst/>
            <a:ahLst/>
            <a:cxnLst/>
            <a:rect l="l" t="t" r="r" b="b"/>
            <a:pathLst>
              <a:path w="630244" h="630244">
                <a:moveTo>
                  <a:pt x="0" y="0"/>
                </a:moveTo>
                <a:lnTo>
                  <a:pt x="630243" y="0"/>
                </a:lnTo>
                <a:lnTo>
                  <a:pt x="630243" y="630243"/>
                </a:lnTo>
                <a:lnTo>
                  <a:pt x="0" y="63024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3246042" y="728391"/>
            <a:ext cx="675776" cy="675776"/>
          </a:xfrm>
          <a:custGeom>
            <a:avLst/>
            <a:gdLst/>
            <a:ahLst/>
            <a:cxnLst/>
            <a:rect l="l" t="t" r="r" b="b"/>
            <a:pathLst>
              <a:path w="675776" h="675776">
                <a:moveTo>
                  <a:pt x="0" y="0"/>
                </a:moveTo>
                <a:lnTo>
                  <a:pt x="675777" y="0"/>
                </a:lnTo>
                <a:lnTo>
                  <a:pt x="675777" y="675777"/>
                </a:lnTo>
                <a:lnTo>
                  <a:pt x="0" y="6757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rot="-1101683">
            <a:off x="13439707" y="-164071"/>
            <a:ext cx="3086985" cy="1784926"/>
          </a:xfrm>
          <a:custGeom>
            <a:avLst/>
            <a:gdLst/>
            <a:ahLst/>
            <a:cxnLst/>
            <a:rect l="l" t="t" r="r" b="b"/>
            <a:pathLst>
              <a:path w="3086985" h="1784926">
                <a:moveTo>
                  <a:pt x="0" y="0"/>
                </a:moveTo>
                <a:lnTo>
                  <a:pt x="3086985" y="0"/>
                </a:lnTo>
                <a:lnTo>
                  <a:pt x="3086985" y="1784925"/>
                </a:lnTo>
                <a:lnTo>
                  <a:pt x="0" y="1784925"/>
                </a:lnTo>
                <a:lnTo>
                  <a:pt x="0" y="0"/>
                </a:lnTo>
                <a:close/>
              </a:path>
            </a:pathLst>
          </a:custGeom>
          <a:blipFill>
            <a:blip r:embed="rId9"/>
            <a:stretch>
              <a:fillRect b="-51329"/>
            </a:stretch>
          </a:blipFill>
        </p:spPr>
      </p:sp>
      <p:sp>
        <p:nvSpPr>
          <p:cNvPr id="12" name="Freeform 12"/>
          <p:cNvSpPr/>
          <p:nvPr/>
        </p:nvSpPr>
        <p:spPr>
          <a:xfrm rot="1616795" flipV="1">
            <a:off x="1361354" y="8330159"/>
            <a:ext cx="3769377" cy="2179492"/>
          </a:xfrm>
          <a:custGeom>
            <a:avLst/>
            <a:gdLst/>
            <a:ahLst/>
            <a:cxnLst/>
            <a:rect l="l" t="t" r="r" b="b"/>
            <a:pathLst>
              <a:path w="3769377" h="2179492">
                <a:moveTo>
                  <a:pt x="0" y="2179492"/>
                </a:moveTo>
                <a:lnTo>
                  <a:pt x="3769377" y="2179492"/>
                </a:lnTo>
                <a:lnTo>
                  <a:pt x="3769377" y="0"/>
                </a:lnTo>
                <a:lnTo>
                  <a:pt x="0" y="0"/>
                </a:lnTo>
                <a:lnTo>
                  <a:pt x="0" y="2179492"/>
                </a:lnTo>
                <a:close/>
              </a:path>
            </a:pathLst>
          </a:custGeom>
          <a:blipFill>
            <a:blip r:embed="rId9"/>
            <a:stretch>
              <a:fillRect b="-51329"/>
            </a:stretch>
          </a:blipFill>
        </p:spPr>
      </p:sp>
      <p:sp>
        <p:nvSpPr>
          <p:cNvPr id="13" name="Freeform 13"/>
          <p:cNvSpPr/>
          <p:nvPr/>
        </p:nvSpPr>
        <p:spPr>
          <a:xfrm>
            <a:off x="5588338" y="2344208"/>
            <a:ext cx="6983040" cy="6174314"/>
          </a:xfrm>
          <a:custGeom>
            <a:avLst/>
            <a:gdLst/>
            <a:ahLst/>
            <a:cxnLst/>
            <a:rect l="l" t="t" r="r" b="b"/>
            <a:pathLst>
              <a:path w="6983040" h="6174314">
                <a:moveTo>
                  <a:pt x="0" y="0"/>
                </a:moveTo>
                <a:lnTo>
                  <a:pt x="6983040" y="0"/>
                </a:lnTo>
                <a:lnTo>
                  <a:pt x="6983040" y="6174314"/>
                </a:lnTo>
                <a:lnTo>
                  <a:pt x="0" y="6174314"/>
                </a:lnTo>
                <a:lnTo>
                  <a:pt x="0" y="0"/>
                </a:lnTo>
                <a:close/>
              </a:path>
            </a:pathLst>
          </a:custGeom>
          <a:blipFill>
            <a:blip r:embed="rId10"/>
            <a:stretch>
              <a:fillRect/>
            </a:stretch>
          </a:blipFill>
        </p:spPr>
      </p:sp>
      <p:sp>
        <p:nvSpPr>
          <p:cNvPr id="14" name="TextBox 14"/>
          <p:cNvSpPr txBox="1"/>
          <p:nvPr/>
        </p:nvSpPr>
        <p:spPr>
          <a:xfrm>
            <a:off x="4468967" y="986021"/>
            <a:ext cx="9350067"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Preprocessing</a:t>
            </a:r>
          </a:p>
        </p:txBody>
      </p:sp>
      <p:sp>
        <p:nvSpPr>
          <p:cNvPr id="15" name="TextBox 15"/>
          <p:cNvSpPr txBox="1"/>
          <p:nvPr/>
        </p:nvSpPr>
        <p:spPr>
          <a:xfrm>
            <a:off x="6005360" y="9013822"/>
            <a:ext cx="5724352" cy="749935"/>
          </a:xfrm>
          <a:prstGeom prst="rect">
            <a:avLst/>
          </a:prstGeom>
        </p:spPr>
        <p:txBody>
          <a:bodyPr lIns="0" tIns="0" rIns="0" bIns="0" rtlCol="0" anchor="t">
            <a:spAutoFit/>
          </a:bodyPr>
          <a:lstStyle/>
          <a:p>
            <a:pPr algn="ctr">
              <a:lnSpc>
                <a:spcPts val="2990"/>
              </a:lnSpc>
            </a:pPr>
            <a:r>
              <a:rPr lang="en-US" sz="2600" b="1">
                <a:solidFill>
                  <a:srgbClr val="FFFFFF"/>
                </a:solidFill>
                <a:latin typeface="Playpen Sans Bold"/>
                <a:ea typeface="Playpen Sans Bold"/>
                <a:cs typeface="Playpen Sans Bold"/>
                <a:sym typeface="Playpen Sans Bold"/>
              </a:rPr>
              <a:t>There are no missing values ​​and duplicate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rot="232631">
            <a:off x="15975808" y="1967543"/>
            <a:ext cx="2551630" cy="5238590"/>
          </a:xfrm>
          <a:custGeom>
            <a:avLst/>
            <a:gdLst/>
            <a:ahLst/>
            <a:cxnLst/>
            <a:rect l="l" t="t" r="r" b="b"/>
            <a:pathLst>
              <a:path w="2551630" h="5238590">
                <a:moveTo>
                  <a:pt x="0" y="0"/>
                </a:moveTo>
                <a:lnTo>
                  <a:pt x="2551630" y="0"/>
                </a:lnTo>
                <a:lnTo>
                  <a:pt x="2551630" y="5238591"/>
                </a:lnTo>
                <a:lnTo>
                  <a:pt x="0" y="5238591"/>
                </a:lnTo>
                <a:lnTo>
                  <a:pt x="0" y="0"/>
                </a:lnTo>
                <a:close/>
              </a:path>
            </a:pathLst>
          </a:custGeom>
          <a:blipFill>
            <a:blip r:embed="rId3"/>
            <a:stretch>
              <a:fillRect/>
            </a:stretch>
          </a:blipFill>
        </p:spPr>
      </p:sp>
      <p:sp>
        <p:nvSpPr>
          <p:cNvPr id="4" name="Freeform 4"/>
          <p:cNvSpPr/>
          <p:nvPr/>
        </p:nvSpPr>
        <p:spPr>
          <a:xfrm rot="10183351" flipH="1">
            <a:off x="-594103" y="5812331"/>
            <a:ext cx="2677595" cy="2701230"/>
          </a:xfrm>
          <a:custGeom>
            <a:avLst/>
            <a:gdLst/>
            <a:ahLst/>
            <a:cxnLst/>
            <a:rect l="l" t="t" r="r" b="b"/>
            <a:pathLst>
              <a:path w="2677595" h="2701230">
                <a:moveTo>
                  <a:pt x="2677594" y="0"/>
                </a:moveTo>
                <a:lnTo>
                  <a:pt x="0" y="0"/>
                </a:lnTo>
                <a:lnTo>
                  <a:pt x="0" y="2701231"/>
                </a:lnTo>
                <a:lnTo>
                  <a:pt x="2677594" y="2701231"/>
                </a:lnTo>
                <a:lnTo>
                  <a:pt x="2677594" y="0"/>
                </a:lnTo>
                <a:close/>
              </a:path>
            </a:pathLst>
          </a:custGeom>
          <a:blipFill>
            <a:blip r:embed="rId4"/>
            <a:stretch>
              <a:fillRect/>
            </a:stretch>
          </a:blipFill>
        </p:spPr>
      </p:sp>
      <p:sp>
        <p:nvSpPr>
          <p:cNvPr id="5" name="Freeform 5"/>
          <p:cNvSpPr/>
          <p:nvPr/>
        </p:nvSpPr>
        <p:spPr>
          <a:xfrm rot="-275437">
            <a:off x="16407370" y="5268865"/>
            <a:ext cx="2455882" cy="4465240"/>
          </a:xfrm>
          <a:custGeom>
            <a:avLst/>
            <a:gdLst/>
            <a:ahLst/>
            <a:cxnLst/>
            <a:rect l="l" t="t" r="r" b="b"/>
            <a:pathLst>
              <a:path w="2455882" h="4465240">
                <a:moveTo>
                  <a:pt x="0" y="0"/>
                </a:moveTo>
                <a:lnTo>
                  <a:pt x="2455882" y="0"/>
                </a:lnTo>
                <a:lnTo>
                  <a:pt x="2455882" y="4465239"/>
                </a:lnTo>
                <a:lnTo>
                  <a:pt x="0" y="4465239"/>
                </a:lnTo>
                <a:lnTo>
                  <a:pt x="0" y="0"/>
                </a:lnTo>
                <a:close/>
              </a:path>
            </a:pathLst>
          </a:custGeom>
          <a:blipFill>
            <a:blip r:embed="rId5"/>
            <a:stretch>
              <a:fillRect/>
            </a:stretch>
          </a:blipFill>
        </p:spPr>
      </p:sp>
      <p:sp>
        <p:nvSpPr>
          <p:cNvPr id="6" name="Freeform 6"/>
          <p:cNvSpPr/>
          <p:nvPr/>
        </p:nvSpPr>
        <p:spPr>
          <a:xfrm rot="-5823174">
            <a:off x="-672347" y="8461400"/>
            <a:ext cx="2834082" cy="2288521"/>
          </a:xfrm>
          <a:custGeom>
            <a:avLst/>
            <a:gdLst/>
            <a:ahLst/>
            <a:cxnLst/>
            <a:rect l="l" t="t" r="r" b="b"/>
            <a:pathLst>
              <a:path w="2834082" h="2288521">
                <a:moveTo>
                  <a:pt x="0" y="0"/>
                </a:moveTo>
                <a:lnTo>
                  <a:pt x="2834082" y="0"/>
                </a:lnTo>
                <a:lnTo>
                  <a:pt x="2834082" y="2288521"/>
                </a:lnTo>
                <a:lnTo>
                  <a:pt x="0" y="2288521"/>
                </a:lnTo>
                <a:lnTo>
                  <a:pt x="0" y="0"/>
                </a:lnTo>
                <a:close/>
              </a:path>
            </a:pathLst>
          </a:custGeom>
          <a:blipFill>
            <a:blip r:embed="rId6"/>
            <a:stretch>
              <a:fillRect/>
            </a:stretch>
          </a:blipFill>
        </p:spPr>
      </p:sp>
      <p:sp>
        <p:nvSpPr>
          <p:cNvPr id="7" name="Freeform 7"/>
          <p:cNvSpPr/>
          <p:nvPr/>
        </p:nvSpPr>
        <p:spPr>
          <a:xfrm rot="-10045849">
            <a:off x="15517119" y="8341422"/>
            <a:ext cx="2921612" cy="2947402"/>
          </a:xfrm>
          <a:custGeom>
            <a:avLst/>
            <a:gdLst/>
            <a:ahLst/>
            <a:cxnLst/>
            <a:rect l="l" t="t" r="r" b="b"/>
            <a:pathLst>
              <a:path w="2921612" h="2947402">
                <a:moveTo>
                  <a:pt x="0" y="0"/>
                </a:moveTo>
                <a:lnTo>
                  <a:pt x="2921612" y="0"/>
                </a:lnTo>
                <a:lnTo>
                  <a:pt x="2921612" y="2947402"/>
                </a:lnTo>
                <a:lnTo>
                  <a:pt x="0" y="2947402"/>
                </a:lnTo>
                <a:lnTo>
                  <a:pt x="0" y="0"/>
                </a:lnTo>
                <a:close/>
              </a:path>
            </a:pathLst>
          </a:custGeom>
          <a:blipFill>
            <a:blip r:embed="rId4"/>
            <a:stretch>
              <a:fillRect/>
            </a:stretch>
          </a:blipFill>
        </p:spPr>
      </p:sp>
      <p:sp>
        <p:nvSpPr>
          <p:cNvPr id="8" name="Freeform 8"/>
          <p:cNvSpPr/>
          <p:nvPr/>
        </p:nvSpPr>
        <p:spPr>
          <a:xfrm>
            <a:off x="16936502" y="7501484"/>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028700" y="9267772"/>
            <a:ext cx="675776" cy="675776"/>
          </a:xfrm>
          <a:custGeom>
            <a:avLst/>
            <a:gdLst/>
            <a:ahLst/>
            <a:cxnLst/>
            <a:rect l="l" t="t" r="r" b="b"/>
            <a:pathLst>
              <a:path w="675776" h="675776">
                <a:moveTo>
                  <a:pt x="0" y="0"/>
                </a:moveTo>
                <a:lnTo>
                  <a:pt x="675776" y="0"/>
                </a:lnTo>
                <a:lnTo>
                  <a:pt x="675776" y="675777"/>
                </a:lnTo>
                <a:lnTo>
                  <a:pt x="0" y="6757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rot="-1101683">
            <a:off x="14345773" y="-170538"/>
            <a:ext cx="3086985" cy="1784926"/>
          </a:xfrm>
          <a:custGeom>
            <a:avLst/>
            <a:gdLst/>
            <a:ahLst/>
            <a:cxnLst/>
            <a:rect l="l" t="t" r="r" b="b"/>
            <a:pathLst>
              <a:path w="3086985" h="1784926">
                <a:moveTo>
                  <a:pt x="0" y="0"/>
                </a:moveTo>
                <a:lnTo>
                  <a:pt x="3086985" y="0"/>
                </a:lnTo>
                <a:lnTo>
                  <a:pt x="3086985" y="1784926"/>
                </a:lnTo>
                <a:lnTo>
                  <a:pt x="0" y="1784926"/>
                </a:lnTo>
                <a:lnTo>
                  <a:pt x="0" y="0"/>
                </a:lnTo>
                <a:close/>
              </a:path>
            </a:pathLst>
          </a:custGeom>
          <a:blipFill>
            <a:blip r:embed="rId9"/>
            <a:stretch>
              <a:fillRect b="-51329"/>
            </a:stretch>
          </a:blipFill>
        </p:spPr>
      </p:sp>
      <p:sp>
        <p:nvSpPr>
          <p:cNvPr id="11" name="Freeform 11"/>
          <p:cNvSpPr/>
          <p:nvPr/>
        </p:nvSpPr>
        <p:spPr>
          <a:xfrm rot="1616795" flipV="1">
            <a:off x="410382" y="-403829"/>
            <a:ext cx="3769377" cy="2179492"/>
          </a:xfrm>
          <a:custGeom>
            <a:avLst/>
            <a:gdLst/>
            <a:ahLst/>
            <a:cxnLst/>
            <a:rect l="l" t="t" r="r" b="b"/>
            <a:pathLst>
              <a:path w="3769377" h="2179492">
                <a:moveTo>
                  <a:pt x="0" y="2179492"/>
                </a:moveTo>
                <a:lnTo>
                  <a:pt x="3769378" y="2179492"/>
                </a:lnTo>
                <a:lnTo>
                  <a:pt x="3769378" y="0"/>
                </a:lnTo>
                <a:lnTo>
                  <a:pt x="0" y="0"/>
                </a:lnTo>
                <a:lnTo>
                  <a:pt x="0" y="2179492"/>
                </a:lnTo>
                <a:close/>
              </a:path>
            </a:pathLst>
          </a:custGeom>
          <a:blipFill>
            <a:blip r:embed="rId9"/>
            <a:stretch>
              <a:fillRect b="-51329"/>
            </a:stretch>
          </a:blipFill>
        </p:spPr>
      </p:sp>
      <p:sp>
        <p:nvSpPr>
          <p:cNvPr id="12" name="Freeform 12"/>
          <p:cNvSpPr/>
          <p:nvPr/>
        </p:nvSpPr>
        <p:spPr>
          <a:xfrm rot="-105436" flipH="1">
            <a:off x="-144969" y="1925162"/>
            <a:ext cx="2551630" cy="5238590"/>
          </a:xfrm>
          <a:custGeom>
            <a:avLst/>
            <a:gdLst/>
            <a:ahLst/>
            <a:cxnLst/>
            <a:rect l="l" t="t" r="r" b="b"/>
            <a:pathLst>
              <a:path w="2551630" h="5238590">
                <a:moveTo>
                  <a:pt x="2551630" y="0"/>
                </a:moveTo>
                <a:lnTo>
                  <a:pt x="0" y="0"/>
                </a:lnTo>
                <a:lnTo>
                  <a:pt x="0" y="5238590"/>
                </a:lnTo>
                <a:lnTo>
                  <a:pt x="2551630" y="5238590"/>
                </a:lnTo>
                <a:lnTo>
                  <a:pt x="2551630" y="0"/>
                </a:lnTo>
                <a:close/>
              </a:path>
            </a:pathLst>
          </a:custGeom>
          <a:blipFill>
            <a:blip r:embed="rId3"/>
            <a:stretch>
              <a:fillRect/>
            </a:stretch>
          </a:blipFill>
        </p:spPr>
      </p:sp>
      <p:sp>
        <p:nvSpPr>
          <p:cNvPr id="13" name="Freeform 13"/>
          <p:cNvSpPr/>
          <p:nvPr/>
        </p:nvSpPr>
        <p:spPr>
          <a:xfrm>
            <a:off x="3371861" y="3093947"/>
            <a:ext cx="11544277" cy="4722659"/>
          </a:xfrm>
          <a:custGeom>
            <a:avLst/>
            <a:gdLst/>
            <a:ahLst/>
            <a:cxnLst/>
            <a:rect l="l" t="t" r="r" b="b"/>
            <a:pathLst>
              <a:path w="11544277" h="4722659">
                <a:moveTo>
                  <a:pt x="0" y="0"/>
                </a:moveTo>
                <a:lnTo>
                  <a:pt x="11544278" y="0"/>
                </a:lnTo>
                <a:lnTo>
                  <a:pt x="11544278" y="4722659"/>
                </a:lnTo>
                <a:lnTo>
                  <a:pt x="0" y="4722659"/>
                </a:lnTo>
                <a:lnTo>
                  <a:pt x="0" y="0"/>
                </a:lnTo>
                <a:close/>
              </a:path>
            </a:pathLst>
          </a:custGeom>
          <a:blipFill>
            <a:blip r:embed="rId10"/>
            <a:stretch>
              <a:fillRect/>
            </a:stretch>
          </a:blipFill>
        </p:spPr>
      </p:sp>
      <p:sp>
        <p:nvSpPr>
          <p:cNvPr id="14" name="TextBox 14"/>
          <p:cNvSpPr txBox="1"/>
          <p:nvPr/>
        </p:nvSpPr>
        <p:spPr>
          <a:xfrm>
            <a:off x="4468967" y="1637019"/>
            <a:ext cx="9350067" cy="874395"/>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Description of the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rot="232631">
            <a:off x="15975808" y="1967543"/>
            <a:ext cx="2551630" cy="5238590"/>
          </a:xfrm>
          <a:custGeom>
            <a:avLst/>
            <a:gdLst/>
            <a:ahLst/>
            <a:cxnLst/>
            <a:rect l="l" t="t" r="r" b="b"/>
            <a:pathLst>
              <a:path w="2551630" h="5238590">
                <a:moveTo>
                  <a:pt x="0" y="0"/>
                </a:moveTo>
                <a:lnTo>
                  <a:pt x="2551630" y="0"/>
                </a:lnTo>
                <a:lnTo>
                  <a:pt x="2551630" y="5238591"/>
                </a:lnTo>
                <a:lnTo>
                  <a:pt x="0" y="5238591"/>
                </a:lnTo>
                <a:lnTo>
                  <a:pt x="0" y="0"/>
                </a:lnTo>
                <a:close/>
              </a:path>
            </a:pathLst>
          </a:custGeom>
          <a:blipFill>
            <a:blip r:embed="rId3"/>
            <a:stretch>
              <a:fillRect/>
            </a:stretch>
          </a:blipFill>
        </p:spPr>
      </p:sp>
      <p:sp>
        <p:nvSpPr>
          <p:cNvPr id="4" name="Freeform 4"/>
          <p:cNvSpPr/>
          <p:nvPr/>
        </p:nvSpPr>
        <p:spPr>
          <a:xfrm rot="10183351" flipH="1">
            <a:off x="-594103" y="5812331"/>
            <a:ext cx="2677595" cy="2701230"/>
          </a:xfrm>
          <a:custGeom>
            <a:avLst/>
            <a:gdLst/>
            <a:ahLst/>
            <a:cxnLst/>
            <a:rect l="l" t="t" r="r" b="b"/>
            <a:pathLst>
              <a:path w="2677595" h="2701230">
                <a:moveTo>
                  <a:pt x="2677594" y="0"/>
                </a:moveTo>
                <a:lnTo>
                  <a:pt x="0" y="0"/>
                </a:lnTo>
                <a:lnTo>
                  <a:pt x="0" y="2701231"/>
                </a:lnTo>
                <a:lnTo>
                  <a:pt x="2677594" y="2701231"/>
                </a:lnTo>
                <a:lnTo>
                  <a:pt x="2677594" y="0"/>
                </a:lnTo>
                <a:close/>
              </a:path>
            </a:pathLst>
          </a:custGeom>
          <a:blipFill>
            <a:blip r:embed="rId4"/>
            <a:stretch>
              <a:fillRect/>
            </a:stretch>
          </a:blipFill>
        </p:spPr>
      </p:sp>
      <p:sp>
        <p:nvSpPr>
          <p:cNvPr id="5" name="Freeform 5"/>
          <p:cNvSpPr/>
          <p:nvPr/>
        </p:nvSpPr>
        <p:spPr>
          <a:xfrm rot="-275437">
            <a:off x="16407370" y="5268865"/>
            <a:ext cx="2455882" cy="4465240"/>
          </a:xfrm>
          <a:custGeom>
            <a:avLst/>
            <a:gdLst/>
            <a:ahLst/>
            <a:cxnLst/>
            <a:rect l="l" t="t" r="r" b="b"/>
            <a:pathLst>
              <a:path w="2455882" h="4465240">
                <a:moveTo>
                  <a:pt x="0" y="0"/>
                </a:moveTo>
                <a:lnTo>
                  <a:pt x="2455882" y="0"/>
                </a:lnTo>
                <a:lnTo>
                  <a:pt x="2455882" y="4465239"/>
                </a:lnTo>
                <a:lnTo>
                  <a:pt x="0" y="4465239"/>
                </a:lnTo>
                <a:lnTo>
                  <a:pt x="0" y="0"/>
                </a:lnTo>
                <a:close/>
              </a:path>
            </a:pathLst>
          </a:custGeom>
          <a:blipFill>
            <a:blip r:embed="rId5"/>
            <a:stretch>
              <a:fillRect/>
            </a:stretch>
          </a:blipFill>
        </p:spPr>
      </p:sp>
      <p:sp>
        <p:nvSpPr>
          <p:cNvPr id="6" name="Freeform 6"/>
          <p:cNvSpPr/>
          <p:nvPr/>
        </p:nvSpPr>
        <p:spPr>
          <a:xfrm rot="-5823174">
            <a:off x="-672347" y="8461400"/>
            <a:ext cx="2834082" cy="2288521"/>
          </a:xfrm>
          <a:custGeom>
            <a:avLst/>
            <a:gdLst/>
            <a:ahLst/>
            <a:cxnLst/>
            <a:rect l="l" t="t" r="r" b="b"/>
            <a:pathLst>
              <a:path w="2834082" h="2288521">
                <a:moveTo>
                  <a:pt x="0" y="0"/>
                </a:moveTo>
                <a:lnTo>
                  <a:pt x="2834082" y="0"/>
                </a:lnTo>
                <a:lnTo>
                  <a:pt x="2834082" y="2288521"/>
                </a:lnTo>
                <a:lnTo>
                  <a:pt x="0" y="2288521"/>
                </a:lnTo>
                <a:lnTo>
                  <a:pt x="0" y="0"/>
                </a:lnTo>
                <a:close/>
              </a:path>
            </a:pathLst>
          </a:custGeom>
          <a:blipFill>
            <a:blip r:embed="rId6"/>
            <a:stretch>
              <a:fillRect/>
            </a:stretch>
          </a:blipFill>
        </p:spPr>
      </p:sp>
      <p:sp>
        <p:nvSpPr>
          <p:cNvPr id="7" name="Freeform 7"/>
          <p:cNvSpPr/>
          <p:nvPr/>
        </p:nvSpPr>
        <p:spPr>
          <a:xfrm rot="-10045849">
            <a:off x="15517119" y="8341422"/>
            <a:ext cx="2921612" cy="2947402"/>
          </a:xfrm>
          <a:custGeom>
            <a:avLst/>
            <a:gdLst/>
            <a:ahLst/>
            <a:cxnLst/>
            <a:rect l="l" t="t" r="r" b="b"/>
            <a:pathLst>
              <a:path w="2921612" h="2947402">
                <a:moveTo>
                  <a:pt x="0" y="0"/>
                </a:moveTo>
                <a:lnTo>
                  <a:pt x="2921612" y="0"/>
                </a:lnTo>
                <a:lnTo>
                  <a:pt x="2921612" y="2947402"/>
                </a:lnTo>
                <a:lnTo>
                  <a:pt x="0" y="2947402"/>
                </a:lnTo>
                <a:lnTo>
                  <a:pt x="0" y="0"/>
                </a:lnTo>
                <a:close/>
              </a:path>
            </a:pathLst>
          </a:custGeom>
          <a:blipFill>
            <a:blip r:embed="rId4"/>
            <a:stretch>
              <a:fillRect/>
            </a:stretch>
          </a:blipFill>
        </p:spPr>
      </p:sp>
      <p:sp>
        <p:nvSpPr>
          <p:cNvPr id="8" name="Freeform 8"/>
          <p:cNvSpPr/>
          <p:nvPr/>
        </p:nvSpPr>
        <p:spPr>
          <a:xfrm>
            <a:off x="16936502" y="7501484"/>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028700" y="9267772"/>
            <a:ext cx="675776" cy="675776"/>
          </a:xfrm>
          <a:custGeom>
            <a:avLst/>
            <a:gdLst/>
            <a:ahLst/>
            <a:cxnLst/>
            <a:rect l="l" t="t" r="r" b="b"/>
            <a:pathLst>
              <a:path w="675776" h="675776">
                <a:moveTo>
                  <a:pt x="0" y="0"/>
                </a:moveTo>
                <a:lnTo>
                  <a:pt x="675776" y="0"/>
                </a:lnTo>
                <a:lnTo>
                  <a:pt x="675776" y="675777"/>
                </a:lnTo>
                <a:lnTo>
                  <a:pt x="0" y="6757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rot="-1101683">
            <a:off x="14345773" y="-170538"/>
            <a:ext cx="3086985" cy="1784926"/>
          </a:xfrm>
          <a:custGeom>
            <a:avLst/>
            <a:gdLst/>
            <a:ahLst/>
            <a:cxnLst/>
            <a:rect l="l" t="t" r="r" b="b"/>
            <a:pathLst>
              <a:path w="3086985" h="1784926">
                <a:moveTo>
                  <a:pt x="0" y="0"/>
                </a:moveTo>
                <a:lnTo>
                  <a:pt x="3086985" y="0"/>
                </a:lnTo>
                <a:lnTo>
                  <a:pt x="3086985" y="1784926"/>
                </a:lnTo>
                <a:lnTo>
                  <a:pt x="0" y="1784926"/>
                </a:lnTo>
                <a:lnTo>
                  <a:pt x="0" y="0"/>
                </a:lnTo>
                <a:close/>
              </a:path>
            </a:pathLst>
          </a:custGeom>
          <a:blipFill>
            <a:blip r:embed="rId9"/>
            <a:stretch>
              <a:fillRect b="-51329"/>
            </a:stretch>
          </a:blipFill>
        </p:spPr>
      </p:sp>
      <p:sp>
        <p:nvSpPr>
          <p:cNvPr id="11" name="Freeform 11"/>
          <p:cNvSpPr/>
          <p:nvPr/>
        </p:nvSpPr>
        <p:spPr>
          <a:xfrm rot="1616795" flipV="1">
            <a:off x="410382" y="-403829"/>
            <a:ext cx="3769377" cy="2179492"/>
          </a:xfrm>
          <a:custGeom>
            <a:avLst/>
            <a:gdLst/>
            <a:ahLst/>
            <a:cxnLst/>
            <a:rect l="l" t="t" r="r" b="b"/>
            <a:pathLst>
              <a:path w="3769377" h="2179492">
                <a:moveTo>
                  <a:pt x="0" y="2179492"/>
                </a:moveTo>
                <a:lnTo>
                  <a:pt x="3769378" y="2179492"/>
                </a:lnTo>
                <a:lnTo>
                  <a:pt x="3769378" y="0"/>
                </a:lnTo>
                <a:lnTo>
                  <a:pt x="0" y="0"/>
                </a:lnTo>
                <a:lnTo>
                  <a:pt x="0" y="2179492"/>
                </a:lnTo>
                <a:close/>
              </a:path>
            </a:pathLst>
          </a:custGeom>
          <a:blipFill>
            <a:blip r:embed="rId9"/>
            <a:stretch>
              <a:fillRect b="-51329"/>
            </a:stretch>
          </a:blipFill>
        </p:spPr>
      </p:sp>
      <p:sp>
        <p:nvSpPr>
          <p:cNvPr id="12" name="Freeform 12"/>
          <p:cNvSpPr/>
          <p:nvPr/>
        </p:nvSpPr>
        <p:spPr>
          <a:xfrm rot="-105436" flipH="1">
            <a:off x="-144969" y="1925162"/>
            <a:ext cx="2551630" cy="5238590"/>
          </a:xfrm>
          <a:custGeom>
            <a:avLst/>
            <a:gdLst/>
            <a:ahLst/>
            <a:cxnLst/>
            <a:rect l="l" t="t" r="r" b="b"/>
            <a:pathLst>
              <a:path w="2551630" h="5238590">
                <a:moveTo>
                  <a:pt x="2551630" y="0"/>
                </a:moveTo>
                <a:lnTo>
                  <a:pt x="0" y="0"/>
                </a:lnTo>
                <a:lnTo>
                  <a:pt x="0" y="5238590"/>
                </a:lnTo>
                <a:lnTo>
                  <a:pt x="2551630" y="5238590"/>
                </a:lnTo>
                <a:lnTo>
                  <a:pt x="2551630" y="0"/>
                </a:lnTo>
                <a:close/>
              </a:path>
            </a:pathLst>
          </a:custGeom>
          <a:blipFill>
            <a:blip r:embed="rId3"/>
            <a:stretch>
              <a:fillRect/>
            </a:stretch>
          </a:blipFill>
        </p:spPr>
      </p:sp>
      <p:sp>
        <p:nvSpPr>
          <p:cNvPr id="13" name="Freeform 13"/>
          <p:cNvSpPr/>
          <p:nvPr/>
        </p:nvSpPr>
        <p:spPr>
          <a:xfrm>
            <a:off x="3066979" y="1705312"/>
            <a:ext cx="12164445" cy="3472436"/>
          </a:xfrm>
          <a:custGeom>
            <a:avLst/>
            <a:gdLst/>
            <a:ahLst/>
            <a:cxnLst/>
            <a:rect l="l" t="t" r="r" b="b"/>
            <a:pathLst>
              <a:path w="12164445" h="3472436">
                <a:moveTo>
                  <a:pt x="0" y="0"/>
                </a:moveTo>
                <a:lnTo>
                  <a:pt x="12164445" y="0"/>
                </a:lnTo>
                <a:lnTo>
                  <a:pt x="12164445" y="3472436"/>
                </a:lnTo>
                <a:lnTo>
                  <a:pt x="0" y="3472436"/>
                </a:lnTo>
                <a:lnTo>
                  <a:pt x="0" y="0"/>
                </a:lnTo>
                <a:close/>
              </a:path>
            </a:pathLst>
          </a:custGeom>
          <a:blipFill>
            <a:blip r:embed="rId10"/>
            <a:stretch>
              <a:fillRect/>
            </a:stretch>
          </a:blipFill>
        </p:spPr>
      </p:sp>
      <p:sp>
        <p:nvSpPr>
          <p:cNvPr id="14" name="Freeform 14"/>
          <p:cNvSpPr/>
          <p:nvPr/>
        </p:nvSpPr>
        <p:spPr>
          <a:xfrm>
            <a:off x="7486989" y="6287343"/>
            <a:ext cx="2743829" cy="3527780"/>
          </a:xfrm>
          <a:custGeom>
            <a:avLst/>
            <a:gdLst/>
            <a:ahLst/>
            <a:cxnLst/>
            <a:rect l="l" t="t" r="r" b="b"/>
            <a:pathLst>
              <a:path w="2743829" h="3527780">
                <a:moveTo>
                  <a:pt x="0" y="0"/>
                </a:moveTo>
                <a:lnTo>
                  <a:pt x="2743829" y="0"/>
                </a:lnTo>
                <a:lnTo>
                  <a:pt x="2743829" y="3527780"/>
                </a:lnTo>
                <a:lnTo>
                  <a:pt x="0" y="3527780"/>
                </a:lnTo>
                <a:lnTo>
                  <a:pt x="0" y="0"/>
                </a:lnTo>
                <a:close/>
              </a:path>
            </a:pathLst>
          </a:custGeom>
          <a:blipFill>
            <a:blip r:embed="rId11"/>
            <a:stretch>
              <a:fillRect/>
            </a:stretch>
          </a:blipFill>
        </p:spPr>
      </p:sp>
      <p:sp>
        <p:nvSpPr>
          <p:cNvPr id="15" name="TextBox 15"/>
          <p:cNvSpPr txBox="1"/>
          <p:nvPr/>
        </p:nvSpPr>
        <p:spPr>
          <a:xfrm>
            <a:off x="4468967" y="1173705"/>
            <a:ext cx="6875876" cy="378460"/>
          </a:xfrm>
          <a:prstGeom prst="rect">
            <a:avLst/>
          </a:prstGeom>
        </p:spPr>
        <p:txBody>
          <a:bodyPr lIns="0" tIns="0" rIns="0" bIns="0" rtlCol="0" anchor="t">
            <a:spAutoFit/>
          </a:bodyPr>
          <a:lstStyle/>
          <a:p>
            <a:pPr algn="just">
              <a:lnSpc>
                <a:spcPts val="2990"/>
              </a:lnSpc>
            </a:pPr>
            <a:r>
              <a:rPr lang="en-US" sz="2600" b="1">
                <a:solidFill>
                  <a:srgbClr val="FFFFFF"/>
                </a:solidFill>
                <a:latin typeface="Playpen Sans Bold"/>
                <a:ea typeface="Playpen Sans Bold"/>
                <a:cs typeface="Playpen Sans Bold"/>
                <a:sym typeface="Playpen Sans Bold"/>
              </a:rPr>
              <a:t>Variable Independen</a:t>
            </a:r>
          </a:p>
        </p:txBody>
      </p:sp>
      <p:sp>
        <p:nvSpPr>
          <p:cNvPr id="16" name="TextBox 16"/>
          <p:cNvSpPr txBox="1"/>
          <p:nvPr/>
        </p:nvSpPr>
        <p:spPr>
          <a:xfrm>
            <a:off x="4468967" y="5604665"/>
            <a:ext cx="6875876" cy="378460"/>
          </a:xfrm>
          <a:prstGeom prst="rect">
            <a:avLst/>
          </a:prstGeom>
        </p:spPr>
        <p:txBody>
          <a:bodyPr lIns="0" tIns="0" rIns="0" bIns="0" rtlCol="0" anchor="t">
            <a:spAutoFit/>
          </a:bodyPr>
          <a:lstStyle/>
          <a:p>
            <a:pPr algn="just">
              <a:lnSpc>
                <a:spcPts val="2990"/>
              </a:lnSpc>
            </a:pPr>
            <a:r>
              <a:rPr lang="en-US" sz="2600" b="1">
                <a:solidFill>
                  <a:srgbClr val="FFFFFF"/>
                </a:solidFill>
                <a:latin typeface="Playpen Sans Bold"/>
                <a:ea typeface="Playpen Sans Bold"/>
                <a:cs typeface="Playpen Sans Bold"/>
                <a:sym typeface="Playpen Sans Bold"/>
              </a:rPr>
              <a:t>Variable Dependen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10" t="-55975" r="-1305" b="-17361"/>
            </a:stretch>
          </a:blipFill>
        </p:spPr>
      </p:sp>
      <p:sp>
        <p:nvSpPr>
          <p:cNvPr id="3" name="Freeform 3"/>
          <p:cNvSpPr/>
          <p:nvPr/>
        </p:nvSpPr>
        <p:spPr>
          <a:xfrm rot="232631">
            <a:off x="15975808" y="1967543"/>
            <a:ext cx="2551630" cy="5238590"/>
          </a:xfrm>
          <a:custGeom>
            <a:avLst/>
            <a:gdLst/>
            <a:ahLst/>
            <a:cxnLst/>
            <a:rect l="l" t="t" r="r" b="b"/>
            <a:pathLst>
              <a:path w="2551630" h="5238590">
                <a:moveTo>
                  <a:pt x="0" y="0"/>
                </a:moveTo>
                <a:lnTo>
                  <a:pt x="2551630" y="0"/>
                </a:lnTo>
                <a:lnTo>
                  <a:pt x="2551630" y="5238591"/>
                </a:lnTo>
                <a:lnTo>
                  <a:pt x="0" y="5238591"/>
                </a:lnTo>
                <a:lnTo>
                  <a:pt x="0" y="0"/>
                </a:lnTo>
                <a:close/>
              </a:path>
            </a:pathLst>
          </a:custGeom>
          <a:blipFill>
            <a:blip r:embed="rId3"/>
            <a:stretch>
              <a:fillRect/>
            </a:stretch>
          </a:blipFill>
        </p:spPr>
      </p:sp>
      <p:sp>
        <p:nvSpPr>
          <p:cNvPr id="4" name="Freeform 4"/>
          <p:cNvSpPr/>
          <p:nvPr/>
        </p:nvSpPr>
        <p:spPr>
          <a:xfrm rot="10183351" flipH="1">
            <a:off x="-594103" y="5812331"/>
            <a:ext cx="2677595" cy="2701230"/>
          </a:xfrm>
          <a:custGeom>
            <a:avLst/>
            <a:gdLst/>
            <a:ahLst/>
            <a:cxnLst/>
            <a:rect l="l" t="t" r="r" b="b"/>
            <a:pathLst>
              <a:path w="2677595" h="2701230">
                <a:moveTo>
                  <a:pt x="2677594" y="0"/>
                </a:moveTo>
                <a:lnTo>
                  <a:pt x="0" y="0"/>
                </a:lnTo>
                <a:lnTo>
                  <a:pt x="0" y="2701231"/>
                </a:lnTo>
                <a:lnTo>
                  <a:pt x="2677594" y="2701231"/>
                </a:lnTo>
                <a:lnTo>
                  <a:pt x="2677594" y="0"/>
                </a:lnTo>
                <a:close/>
              </a:path>
            </a:pathLst>
          </a:custGeom>
          <a:blipFill>
            <a:blip r:embed="rId4"/>
            <a:stretch>
              <a:fillRect/>
            </a:stretch>
          </a:blipFill>
        </p:spPr>
      </p:sp>
      <p:sp>
        <p:nvSpPr>
          <p:cNvPr id="5" name="Freeform 5"/>
          <p:cNvSpPr/>
          <p:nvPr/>
        </p:nvSpPr>
        <p:spPr>
          <a:xfrm rot="-275437">
            <a:off x="16407370" y="5268865"/>
            <a:ext cx="2455882" cy="4465240"/>
          </a:xfrm>
          <a:custGeom>
            <a:avLst/>
            <a:gdLst/>
            <a:ahLst/>
            <a:cxnLst/>
            <a:rect l="l" t="t" r="r" b="b"/>
            <a:pathLst>
              <a:path w="2455882" h="4465240">
                <a:moveTo>
                  <a:pt x="0" y="0"/>
                </a:moveTo>
                <a:lnTo>
                  <a:pt x="2455882" y="0"/>
                </a:lnTo>
                <a:lnTo>
                  <a:pt x="2455882" y="4465239"/>
                </a:lnTo>
                <a:lnTo>
                  <a:pt x="0" y="4465239"/>
                </a:lnTo>
                <a:lnTo>
                  <a:pt x="0" y="0"/>
                </a:lnTo>
                <a:close/>
              </a:path>
            </a:pathLst>
          </a:custGeom>
          <a:blipFill>
            <a:blip r:embed="rId5"/>
            <a:stretch>
              <a:fillRect/>
            </a:stretch>
          </a:blipFill>
        </p:spPr>
      </p:sp>
      <p:sp>
        <p:nvSpPr>
          <p:cNvPr id="6" name="Freeform 6"/>
          <p:cNvSpPr/>
          <p:nvPr/>
        </p:nvSpPr>
        <p:spPr>
          <a:xfrm rot="-5823174">
            <a:off x="-672347" y="8461400"/>
            <a:ext cx="2834082" cy="2288521"/>
          </a:xfrm>
          <a:custGeom>
            <a:avLst/>
            <a:gdLst/>
            <a:ahLst/>
            <a:cxnLst/>
            <a:rect l="l" t="t" r="r" b="b"/>
            <a:pathLst>
              <a:path w="2834082" h="2288521">
                <a:moveTo>
                  <a:pt x="0" y="0"/>
                </a:moveTo>
                <a:lnTo>
                  <a:pt x="2834082" y="0"/>
                </a:lnTo>
                <a:lnTo>
                  <a:pt x="2834082" y="2288521"/>
                </a:lnTo>
                <a:lnTo>
                  <a:pt x="0" y="2288521"/>
                </a:lnTo>
                <a:lnTo>
                  <a:pt x="0" y="0"/>
                </a:lnTo>
                <a:close/>
              </a:path>
            </a:pathLst>
          </a:custGeom>
          <a:blipFill>
            <a:blip r:embed="rId6"/>
            <a:stretch>
              <a:fillRect/>
            </a:stretch>
          </a:blipFill>
        </p:spPr>
      </p:sp>
      <p:sp>
        <p:nvSpPr>
          <p:cNvPr id="7" name="Freeform 7"/>
          <p:cNvSpPr/>
          <p:nvPr/>
        </p:nvSpPr>
        <p:spPr>
          <a:xfrm rot="-10045849">
            <a:off x="15517119" y="8341422"/>
            <a:ext cx="2921612" cy="2947402"/>
          </a:xfrm>
          <a:custGeom>
            <a:avLst/>
            <a:gdLst/>
            <a:ahLst/>
            <a:cxnLst/>
            <a:rect l="l" t="t" r="r" b="b"/>
            <a:pathLst>
              <a:path w="2921612" h="2947402">
                <a:moveTo>
                  <a:pt x="0" y="0"/>
                </a:moveTo>
                <a:lnTo>
                  <a:pt x="2921612" y="0"/>
                </a:lnTo>
                <a:lnTo>
                  <a:pt x="2921612" y="2947402"/>
                </a:lnTo>
                <a:lnTo>
                  <a:pt x="0" y="2947402"/>
                </a:lnTo>
                <a:lnTo>
                  <a:pt x="0" y="0"/>
                </a:lnTo>
                <a:close/>
              </a:path>
            </a:pathLst>
          </a:custGeom>
          <a:blipFill>
            <a:blip r:embed="rId4"/>
            <a:stretch>
              <a:fillRect/>
            </a:stretch>
          </a:blipFill>
        </p:spPr>
      </p:sp>
      <p:sp>
        <p:nvSpPr>
          <p:cNvPr id="8" name="Freeform 8"/>
          <p:cNvSpPr/>
          <p:nvPr/>
        </p:nvSpPr>
        <p:spPr>
          <a:xfrm>
            <a:off x="16936502" y="7501484"/>
            <a:ext cx="630244" cy="630244"/>
          </a:xfrm>
          <a:custGeom>
            <a:avLst/>
            <a:gdLst/>
            <a:ahLst/>
            <a:cxnLst/>
            <a:rect l="l" t="t" r="r" b="b"/>
            <a:pathLst>
              <a:path w="630244" h="630244">
                <a:moveTo>
                  <a:pt x="0" y="0"/>
                </a:moveTo>
                <a:lnTo>
                  <a:pt x="630243" y="0"/>
                </a:lnTo>
                <a:lnTo>
                  <a:pt x="630243" y="630244"/>
                </a:lnTo>
                <a:lnTo>
                  <a:pt x="0" y="63024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028700" y="9267772"/>
            <a:ext cx="675776" cy="675776"/>
          </a:xfrm>
          <a:custGeom>
            <a:avLst/>
            <a:gdLst/>
            <a:ahLst/>
            <a:cxnLst/>
            <a:rect l="l" t="t" r="r" b="b"/>
            <a:pathLst>
              <a:path w="675776" h="675776">
                <a:moveTo>
                  <a:pt x="0" y="0"/>
                </a:moveTo>
                <a:lnTo>
                  <a:pt x="675776" y="0"/>
                </a:lnTo>
                <a:lnTo>
                  <a:pt x="675776" y="675777"/>
                </a:lnTo>
                <a:lnTo>
                  <a:pt x="0" y="67577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rot="-1101683">
            <a:off x="14345773" y="-170538"/>
            <a:ext cx="3086985" cy="1784926"/>
          </a:xfrm>
          <a:custGeom>
            <a:avLst/>
            <a:gdLst/>
            <a:ahLst/>
            <a:cxnLst/>
            <a:rect l="l" t="t" r="r" b="b"/>
            <a:pathLst>
              <a:path w="3086985" h="1784926">
                <a:moveTo>
                  <a:pt x="0" y="0"/>
                </a:moveTo>
                <a:lnTo>
                  <a:pt x="3086985" y="0"/>
                </a:lnTo>
                <a:lnTo>
                  <a:pt x="3086985" y="1784926"/>
                </a:lnTo>
                <a:lnTo>
                  <a:pt x="0" y="1784926"/>
                </a:lnTo>
                <a:lnTo>
                  <a:pt x="0" y="0"/>
                </a:lnTo>
                <a:close/>
              </a:path>
            </a:pathLst>
          </a:custGeom>
          <a:blipFill>
            <a:blip r:embed="rId9"/>
            <a:stretch>
              <a:fillRect b="-51329"/>
            </a:stretch>
          </a:blipFill>
        </p:spPr>
      </p:sp>
      <p:sp>
        <p:nvSpPr>
          <p:cNvPr id="11" name="Freeform 11"/>
          <p:cNvSpPr/>
          <p:nvPr/>
        </p:nvSpPr>
        <p:spPr>
          <a:xfrm rot="1616795" flipV="1">
            <a:off x="410382" y="-403829"/>
            <a:ext cx="3769377" cy="2179492"/>
          </a:xfrm>
          <a:custGeom>
            <a:avLst/>
            <a:gdLst/>
            <a:ahLst/>
            <a:cxnLst/>
            <a:rect l="l" t="t" r="r" b="b"/>
            <a:pathLst>
              <a:path w="3769377" h="2179492">
                <a:moveTo>
                  <a:pt x="0" y="2179492"/>
                </a:moveTo>
                <a:lnTo>
                  <a:pt x="3769378" y="2179492"/>
                </a:lnTo>
                <a:lnTo>
                  <a:pt x="3769378" y="0"/>
                </a:lnTo>
                <a:lnTo>
                  <a:pt x="0" y="0"/>
                </a:lnTo>
                <a:lnTo>
                  <a:pt x="0" y="2179492"/>
                </a:lnTo>
                <a:close/>
              </a:path>
            </a:pathLst>
          </a:custGeom>
          <a:blipFill>
            <a:blip r:embed="rId9"/>
            <a:stretch>
              <a:fillRect b="-51329"/>
            </a:stretch>
          </a:blipFill>
        </p:spPr>
      </p:sp>
      <p:sp>
        <p:nvSpPr>
          <p:cNvPr id="12" name="Freeform 12"/>
          <p:cNvSpPr/>
          <p:nvPr/>
        </p:nvSpPr>
        <p:spPr>
          <a:xfrm rot="-105436" flipH="1">
            <a:off x="-144969" y="1925162"/>
            <a:ext cx="2551630" cy="5238590"/>
          </a:xfrm>
          <a:custGeom>
            <a:avLst/>
            <a:gdLst/>
            <a:ahLst/>
            <a:cxnLst/>
            <a:rect l="l" t="t" r="r" b="b"/>
            <a:pathLst>
              <a:path w="2551630" h="5238590">
                <a:moveTo>
                  <a:pt x="2551630" y="0"/>
                </a:moveTo>
                <a:lnTo>
                  <a:pt x="0" y="0"/>
                </a:lnTo>
                <a:lnTo>
                  <a:pt x="0" y="5238590"/>
                </a:lnTo>
                <a:lnTo>
                  <a:pt x="2551630" y="5238590"/>
                </a:lnTo>
                <a:lnTo>
                  <a:pt x="2551630" y="0"/>
                </a:lnTo>
                <a:close/>
              </a:path>
            </a:pathLst>
          </a:custGeom>
          <a:blipFill>
            <a:blip r:embed="rId3"/>
            <a:stretch>
              <a:fillRect/>
            </a:stretch>
          </a:blipFill>
        </p:spPr>
      </p:sp>
      <p:sp>
        <p:nvSpPr>
          <p:cNvPr id="13" name="Freeform 13"/>
          <p:cNvSpPr/>
          <p:nvPr/>
        </p:nvSpPr>
        <p:spPr>
          <a:xfrm>
            <a:off x="3154371" y="2981717"/>
            <a:ext cx="12647245" cy="4392061"/>
          </a:xfrm>
          <a:custGeom>
            <a:avLst/>
            <a:gdLst/>
            <a:ahLst/>
            <a:cxnLst/>
            <a:rect l="l" t="t" r="r" b="b"/>
            <a:pathLst>
              <a:path w="12647245" h="4392061">
                <a:moveTo>
                  <a:pt x="0" y="0"/>
                </a:moveTo>
                <a:lnTo>
                  <a:pt x="12647246" y="0"/>
                </a:lnTo>
                <a:lnTo>
                  <a:pt x="12647246" y="4392061"/>
                </a:lnTo>
                <a:lnTo>
                  <a:pt x="0" y="4392061"/>
                </a:lnTo>
                <a:lnTo>
                  <a:pt x="0" y="0"/>
                </a:lnTo>
                <a:close/>
              </a:path>
            </a:pathLst>
          </a:custGeom>
          <a:blipFill>
            <a:blip r:embed="rId10"/>
            <a:stretch>
              <a:fillRect/>
            </a:stretch>
          </a:blipFill>
        </p:spPr>
      </p:sp>
      <p:sp>
        <p:nvSpPr>
          <p:cNvPr id="14" name="TextBox 14"/>
          <p:cNvSpPr txBox="1"/>
          <p:nvPr/>
        </p:nvSpPr>
        <p:spPr>
          <a:xfrm>
            <a:off x="4303366" y="1035735"/>
            <a:ext cx="10349256" cy="1741170"/>
          </a:xfrm>
          <a:prstGeom prst="rect">
            <a:avLst/>
          </a:prstGeom>
        </p:spPr>
        <p:txBody>
          <a:bodyPr lIns="0" tIns="0" rIns="0" bIns="0" rtlCol="0" anchor="t">
            <a:spAutoFit/>
          </a:bodyPr>
          <a:lstStyle/>
          <a:p>
            <a:pPr algn="ctr">
              <a:lnSpc>
                <a:spcPts val="6839"/>
              </a:lnSpc>
            </a:pPr>
            <a:r>
              <a:rPr lang="en-US" sz="5999" b="1">
                <a:solidFill>
                  <a:srgbClr val="FFDA66"/>
                </a:solidFill>
                <a:latin typeface="Playpen Sans Bold"/>
                <a:ea typeface="Playpen Sans Bold"/>
                <a:cs typeface="Playpen Sans Bold"/>
                <a:sym typeface="Playpen Sans Bold"/>
              </a:rPr>
              <a:t>Split Data Training and Testing and Transform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302</Words>
  <Application>Microsoft Office PowerPoint</Application>
  <PresentationFormat>Custom</PresentationFormat>
  <Paragraphs>22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Playpen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Biru Kuning Ilustrasi Imut Tugas Presentasi</dc:title>
  <cp:lastModifiedBy>Lenovo</cp:lastModifiedBy>
  <cp:revision>2</cp:revision>
  <dcterms:created xsi:type="dcterms:W3CDTF">2006-08-16T00:00:00Z</dcterms:created>
  <dcterms:modified xsi:type="dcterms:W3CDTF">2025-01-30T01:57:13Z</dcterms:modified>
  <dc:identifier>DAGdn2wb7Kw</dc:identifier>
</cp:coreProperties>
</file>